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3" r:id="rId4"/>
    <p:sldId id="283" r:id="rId5"/>
    <p:sldId id="299" r:id="rId6"/>
    <p:sldId id="264" r:id="rId7"/>
    <p:sldId id="281" r:id="rId8"/>
    <p:sldId id="284" r:id="rId9"/>
    <p:sldId id="265" r:id="rId10"/>
    <p:sldId id="296" r:id="rId11"/>
    <p:sldId id="285" r:id="rId12"/>
    <p:sldId id="288" r:id="rId13"/>
    <p:sldId id="289" r:id="rId14"/>
    <p:sldId id="290" r:id="rId15"/>
    <p:sldId id="297" r:id="rId16"/>
    <p:sldId id="298" r:id="rId17"/>
    <p:sldId id="300" r:id="rId18"/>
    <p:sldId id="301" r:id="rId19"/>
    <p:sldId id="302" r:id="rId20"/>
    <p:sldId id="303" r:id="rId21"/>
    <p:sldId id="292" r:id="rId22"/>
    <p:sldId id="293" r:id="rId23"/>
    <p:sldId id="294" r:id="rId24"/>
    <p:sldId id="295" r:id="rId25"/>
    <p:sldId id="280" r:id="rId26"/>
  </p:sldIdLst>
  <p:sldSz cx="12192000" cy="6858000"/>
  <p:notesSz cx="6858000" cy="9144000"/>
  <p:defaultText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2D9E5"/>
    <a:srgbClr val="A3B3CD"/>
    <a:srgbClr val="F0476E"/>
    <a:srgbClr val="717D8F"/>
    <a:srgbClr val="505965"/>
    <a:srgbClr val="E9EBEF"/>
    <a:srgbClr val="F0F2F5"/>
    <a:srgbClr val="F0F3F6"/>
    <a:srgbClr val="F13083"/>
    <a:srgbClr val="FF58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42"/>
    <p:restoredTop sz="94665"/>
  </p:normalViewPr>
  <p:slideViewPr>
    <p:cSldViewPr snapToGrid="0">
      <p:cViewPr varScale="1">
        <p:scale>
          <a:sx n="133" d="100"/>
          <a:sy n="133" d="100"/>
        </p:scale>
        <p:origin x="75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6B293E-751A-094D-BED2-0F7493A45D35}" type="doc">
      <dgm:prSet loTypeId="urn:microsoft.com/office/officeart/2005/8/layout/process3" loCatId="" qsTypeId="urn:microsoft.com/office/officeart/2005/8/quickstyle/simple1" qsCatId="simple" csTypeId="urn:microsoft.com/office/officeart/2005/8/colors/accent1_2" csCatId="accent1" phldr="1"/>
      <dgm:spPr/>
      <dgm:t>
        <a:bodyPr/>
        <a:lstStyle/>
        <a:p>
          <a:endParaRPr lang="en-GB"/>
        </a:p>
      </dgm:t>
    </dgm:pt>
    <dgm:pt modelId="{15A3E24F-13B8-1C4E-A629-A531C5C4805C}">
      <dgm:prSet phldrT="[Text]" custT="1"/>
      <dgm:spPr/>
      <dgm:t>
        <a:bodyPr/>
        <a:lstStyle/>
        <a:p>
          <a:r>
            <a:rPr lang="en-US" sz="2000" dirty="0"/>
            <a:t>Signup / Time1</a:t>
          </a:r>
          <a:endParaRPr lang="en-GB" sz="2000" dirty="0"/>
        </a:p>
      </dgm:t>
    </dgm:pt>
    <dgm:pt modelId="{BEEC22DF-5F75-7F4D-B881-B13EABDF79D1}" type="parTrans" cxnId="{0934B37F-6D2A-0F42-9A2E-9F7C3CA20959}">
      <dgm:prSet/>
      <dgm:spPr/>
      <dgm:t>
        <a:bodyPr/>
        <a:lstStyle/>
        <a:p>
          <a:endParaRPr lang="en-GB"/>
        </a:p>
      </dgm:t>
    </dgm:pt>
    <dgm:pt modelId="{E0D9B52B-3FE0-9E43-B603-2081D73F90E0}" type="sibTrans" cxnId="{0934B37F-6D2A-0F42-9A2E-9F7C3CA20959}">
      <dgm:prSet/>
      <dgm:spPr/>
      <dgm:t>
        <a:bodyPr/>
        <a:lstStyle/>
        <a:p>
          <a:endParaRPr lang="en-GB"/>
        </a:p>
      </dgm:t>
    </dgm:pt>
    <dgm:pt modelId="{9536B6C2-A88A-144B-8706-F044DF925918}">
      <dgm:prSet phldrT="[Text]" custT="1"/>
      <dgm:spPr/>
      <dgm:t>
        <a:bodyPr/>
        <a:lstStyle/>
        <a:p>
          <a:r>
            <a:rPr lang="en-US" sz="1400" b="0" dirty="0"/>
            <a:t>Survey filled out by students that are interested in participating to register for the event</a:t>
          </a:r>
          <a:endParaRPr lang="en-GB" sz="1400" b="0" dirty="0"/>
        </a:p>
      </dgm:t>
    </dgm:pt>
    <dgm:pt modelId="{9A5D5D39-4445-BD46-9A0D-D6289611FA29}" type="parTrans" cxnId="{8B8FA073-2731-2542-B70E-95D30B15EC79}">
      <dgm:prSet/>
      <dgm:spPr/>
      <dgm:t>
        <a:bodyPr/>
        <a:lstStyle/>
        <a:p>
          <a:endParaRPr lang="en-GB"/>
        </a:p>
      </dgm:t>
    </dgm:pt>
    <dgm:pt modelId="{847FCEF5-672D-FB40-A8AA-C5B6C953EA75}" type="sibTrans" cxnId="{8B8FA073-2731-2542-B70E-95D30B15EC79}">
      <dgm:prSet/>
      <dgm:spPr/>
      <dgm:t>
        <a:bodyPr/>
        <a:lstStyle/>
        <a:p>
          <a:endParaRPr lang="en-GB"/>
        </a:p>
      </dgm:t>
    </dgm:pt>
    <dgm:pt modelId="{CE1F5C5D-EDF0-A541-8FE4-BAB2D078E25B}">
      <dgm:prSet phldrT="[Text]" custT="1"/>
      <dgm:spPr/>
      <dgm:t>
        <a:bodyPr/>
        <a:lstStyle/>
        <a:p>
          <a:r>
            <a:rPr lang="en-GB" sz="2000" b="0" i="0" dirty="0"/>
            <a:t>four minute "first date”</a:t>
          </a:r>
          <a:endParaRPr lang="en-GB" sz="2000" dirty="0"/>
        </a:p>
      </dgm:t>
    </dgm:pt>
    <dgm:pt modelId="{3DC4E7C8-3712-F440-BEC6-E3AB29E06398}" type="parTrans" cxnId="{C40F2062-9E22-4E40-88CC-FB10577F7DDD}">
      <dgm:prSet/>
      <dgm:spPr/>
      <dgm:t>
        <a:bodyPr/>
        <a:lstStyle/>
        <a:p>
          <a:endParaRPr lang="en-GB"/>
        </a:p>
      </dgm:t>
    </dgm:pt>
    <dgm:pt modelId="{4868D252-DCF5-A840-9F29-7BD2EA258E1A}" type="sibTrans" cxnId="{C40F2062-9E22-4E40-88CC-FB10577F7DDD}">
      <dgm:prSet/>
      <dgm:spPr/>
      <dgm:t>
        <a:bodyPr/>
        <a:lstStyle/>
        <a:p>
          <a:endParaRPr lang="en-GB"/>
        </a:p>
      </dgm:t>
    </dgm:pt>
    <dgm:pt modelId="{140E6ADE-62F0-3A4E-AC07-9B0F3B717158}">
      <dgm:prSet phldrT="[Text]" custT="1"/>
      <dgm:spPr/>
      <dgm:t>
        <a:bodyPr/>
        <a:lstStyle/>
        <a:p>
          <a:r>
            <a:rPr lang="en-GB" sz="1400" b="0" i="0" dirty="0"/>
            <a:t>Questionnaire based on 6 attributes</a:t>
          </a:r>
          <a:endParaRPr lang="en-GB" sz="1400" dirty="0"/>
        </a:p>
      </dgm:t>
    </dgm:pt>
    <dgm:pt modelId="{84525220-3C47-354E-8A5F-A5E13AE56B0D}" type="parTrans" cxnId="{F367C6B6-FC0A-EF4C-BFA2-8D3EEEC8F819}">
      <dgm:prSet/>
      <dgm:spPr/>
      <dgm:t>
        <a:bodyPr/>
        <a:lstStyle/>
        <a:p>
          <a:endParaRPr lang="en-GB"/>
        </a:p>
      </dgm:t>
    </dgm:pt>
    <dgm:pt modelId="{548AD354-CE58-EA48-A253-4EE48E144C8C}" type="sibTrans" cxnId="{F367C6B6-FC0A-EF4C-BFA2-8D3EEEC8F819}">
      <dgm:prSet/>
      <dgm:spPr/>
      <dgm:t>
        <a:bodyPr/>
        <a:lstStyle/>
        <a:p>
          <a:endParaRPr lang="en-GB"/>
        </a:p>
      </dgm:t>
    </dgm:pt>
    <dgm:pt modelId="{99829F0F-143B-4E44-974C-B4EAC115CBB1}">
      <dgm:prSet phldrT="[Text]" custT="1"/>
      <dgm:spPr/>
      <dgm:t>
        <a:bodyPr/>
        <a:lstStyle/>
        <a:p>
          <a:r>
            <a:rPr lang="en-GB" sz="2000" dirty="0"/>
            <a:t>Halfway through meeting</a:t>
          </a:r>
        </a:p>
      </dgm:t>
    </dgm:pt>
    <dgm:pt modelId="{9CDD91F5-E1AD-BC41-B64A-6234770A2039}" type="parTrans" cxnId="{6E54F140-D53C-5E4C-9AC9-B9B605DD8710}">
      <dgm:prSet/>
      <dgm:spPr/>
      <dgm:t>
        <a:bodyPr/>
        <a:lstStyle/>
        <a:p>
          <a:endParaRPr lang="en-GB"/>
        </a:p>
      </dgm:t>
    </dgm:pt>
    <dgm:pt modelId="{AFE01F81-BCFF-1F47-A267-9268869030EE}" type="sibTrans" cxnId="{6E54F140-D53C-5E4C-9AC9-B9B605DD8710}">
      <dgm:prSet/>
      <dgm:spPr/>
      <dgm:t>
        <a:bodyPr/>
        <a:lstStyle/>
        <a:p>
          <a:endParaRPr lang="en-GB"/>
        </a:p>
      </dgm:t>
    </dgm:pt>
    <dgm:pt modelId="{2E4E4E05-6E95-9C41-A5E8-695188C54EFF}">
      <dgm:prSet phldrT="[Text]" custT="1"/>
      <dgm:spPr/>
      <dgm:t>
        <a:bodyPr/>
        <a:lstStyle/>
        <a:p>
          <a:r>
            <a:rPr lang="en-GB" sz="1400" dirty="0"/>
            <a:t>Questionnaire asking again about what people are looking for in the opposite sex during the speed dating</a:t>
          </a:r>
        </a:p>
      </dgm:t>
    </dgm:pt>
    <dgm:pt modelId="{DD988F29-47EA-8C43-8FB0-205E8021F4EE}" type="parTrans" cxnId="{AF479DE3-9712-9B46-A80E-93010440BA8B}">
      <dgm:prSet/>
      <dgm:spPr/>
      <dgm:t>
        <a:bodyPr/>
        <a:lstStyle/>
        <a:p>
          <a:endParaRPr lang="en-GB"/>
        </a:p>
      </dgm:t>
    </dgm:pt>
    <dgm:pt modelId="{9E4AC250-30A7-4141-AF7E-278DA27A8928}" type="sibTrans" cxnId="{AF479DE3-9712-9B46-A80E-93010440BA8B}">
      <dgm:prSet/>
      <dgm:spPr/>
      <dgm:t>
        <a:bodyPr/>
        <a:lstStyle/>
        <a:p>
          <a:endParaRPr lang="en-GB"/>
        </a:p>
      </dgm:t>
    </dgm:pt>
    <dgm:pt modelId="{50B62403-C483-B04E-8C0D-8B919C131156}">
      <dgm:prSet phldrT="[Text]" custT="1"/>
      <dgm:spPr/>
      <dgm:t>
        <a:bodyPr/>
        <a:lstStyle/>
        <a:p>
          <a:r>
            <a:rPr lang="en-GB" sz="1400" dirty="0"/>
            <a:t>Meeting with 10 &gt; 22 persons, one scorecard after each date</a:t>
          </a:r>
        </a:p>
      </dgm:t>
    </dgm:pt>
    <dgm:pt modelId="{9479C89C-A337-8247-840B-365DEE522209}" type="parTrans" cxnId="{E6FF6DBB-44B9-4946-8F08-FC5A6D4D96D7}">
      <dgm:prSet/>
      <dgm:spPr/>
      <dgm:t>
        <a:bodyPr/>
        <a:lstStyle/>
        <a:p>
          <a:endParaRPr lang="en-GB"/>
        </a:p>
      </dgm:t>
    </dgm:pt>
    <dgm:pt modelId="{236C8DD8-F780-D34C-A699-D3633BA102CC}" type="sibTrans" cxnId="{E6FF6DBB-44B9-4946-8F08-FC5A6D4D96D7}">
      <dgm:prSet/>
      <dgm:spPr/>
      <dgm:t>
        <a:bodyPr/>
        <a:lstStyle/>
        <a:p>
          <a:endParaRPr lang="en-GB"/>
        </a:p>
      </dgm:t>
    </dgm:pt>
    <dgm:pt modelId="{3B108418-1992-B94B-8BBB-D7D894D50D25}">
      <dgm:prSet custT="1"/>
      <dgm:spPr/>
      <dgm:t>
        <a:bodyPr/>
        <a:lstStyle/>
        <a:p>
          <a:r>
            <a:rPr lang="en-US" sz="2000" dirty="0" err="1"/>
            <a:t>Followup</a:t>
          </a:r>
          <a:r>
            <a:rPr lang="en-US" sz="2000" dirty="0"/>
            <a:t> / Time2</a:t>
          </a:r>
          <a:endParaRPr lang="en-GB" sz="2000" dirty="0"/>
        </a:p>
      </dgm:t>
    </dgm:pt>
    <dgm:pt modelId="{F72B9EED-C525-6E47-9743-7BA8FF21BB2C}" type="parTrans" cxnId="{96C20B18-4DB4-034B-87C8-6311369472B0}">
      <dgm:prSet/>
      <dgm:spPr/>
      <dgm:t>
        <a:bodyPr/>
        <a:lstStyle/>
        <a:p>
          <a:endParaRPr lang="en-GB"/>
        </a:p>
      </dgm:t>
    </dgm:pt>
    <dgm:pt modelId="{3BB44EC7-67D9-694C-B688-9E8052861921}" type="sibTrans" cxnId="{96C20B18-4DB4-034B-87C8-6311369472B0}">
      <dgm:prSet/>
      <dgm:spPr/>
      <dgm:t>
        <a:bodyPr/>
        <a:lstStyle/>
        <a:p>
          <a:endParaRPr lang="en-GB"/>
        </a:p>
      </dgm:t>
    </dgm:pt>
    <dgm:pt modelId="{DCF1D644-03E8-634E-8BD8-99DD0AB0BEE4}">
      <dgm:prSet custT="1"/>
      <dgm:spPr/>
      <dgm:t>
        <a:bodyPr/>
        <a:lstStyle/>
        <a:p>
          <a:r>
            <a:rPr lang="en-GB" sz="1400" dirty="0"/>
            <a:t>Questionnaire Day+1 – after the speed dating</a:t>
          </a:r>
        </a:p>
      </dgm:t>
    </dgm:pt>
    <dgm:pt modelId="{105CFA9A-F36B-FD4C-B188-B392BEB7E19D}" type="parTrans" cxnId="{65BC570B-4665-D14A-AD0E-9323C263E7DB}">
      <dgm:prSet/>
      <dgm:spPr/>
      <dgm:t>
        <a:bodyPr/>
        <a:lstStyle/>
        <a:p>
          <a:endParaRPr lang="en-GB"/>
        </a:p>
      </dgm:t>
    </dgm:pt>
    <dgm:pt modelId="{E12868A5-E53C-BA47-8254-61D0F68A0DA8}" type="sibTrans" cxnId="{65BC570B-4665-D14A-AD0E-9323C263E7DB}">
      <dgm:prSet/>
      <dgm:spPr/>
      <dgm:t>
        <a:bodyPr/>
        <a:lstStyle/>
        <a:p>
          <a:endParaRPr lang="en-GB"/>
        </a:p>
      </dgm:t>
    </dgm:pt>
    <dgm:pt modelId="{C9FE043D-8313-1A4F-BCF7-A91BB0A73448}">
      <dgm:prSet custT="1"/>
      <dgm:spPr/>
      <dgm:t>
        <a:bodyPr/>
        <a:lstStyle/>
        <a:p>
          <a:r>
            <a:rPr lang="en-US" sz="2000" b="0" dirty="0"/>
            <a:t>Followup2 / Time3</a:t>
          </a:r>
          <a:endParaRPr lang="en-CH" sz="2000" b="0" dirty="0"/>
        </a:p>
      </dgm:t>
    </dgm:pt>
    <dgm:pt modelId="{C9BCD6FA-8C07-9944-B267-8A0F9AA95842}" type="parTrans" cxnId="{37B8901A-5108-F643-B031-624494BCB0BB}">
      <dgm:prSet/>
      <dgm:spPr/>
      <dgm:t>
        <a:bodyPr/>
        <a:lstStyle/>
        <a:p>
          <a:endParaRPr lang="en-GB"/>
        </a:p>
      </dgm:t>
    </dgm:pt>
    <dgm:pt modelId="{385693F7-1279-D44F-A9C4-6BE73D8F59EA}" type="sibTrans" cxnId="{37B8901A-5108-F643-B031-624494BCB0BB}">
      <dgm:prSet/>
      <dgm:spPr/>
      <dgm:t>
        <a:bodyPr/>
        <a:lstStyle/>
        <a:p>
          <a:endParaRPr lang="en-GB"/>
        </a:p>
      </dgm:t>
    </dgm:pt>
    <dgm:pt modelId="{A7B44771-56CC-434A-9864-A50D7CFE73A3}">
      <dgm:prSet custT="1"/>
      <dgm:spPr/>
      <dgm:t>
        <a:bodyPr/>
        <a:lstStyle/>
        <a:p>
          <a:r>
            <a:rPr lang="en-GB" sz="1400" dirty="0"/>
            <a:t>Questionnaire W+3/4 – after the speed dating</a:t>
          </a:r>
        </a:p>
      </dgm:t>
    </dgm:pt>
    <dgm:pt modelId="{CFAB28D0-4455-9246-BD8A-BE5E902BE4BD}" type="parTrans" cxnId="{B7CD928A-C1E1-5B4E-A9A9-C89924B77766}">
      <dgm:prSet/>
      <dgm:spPr/>
      <dgm:t>
        <a:bodyPr/>
        <a:lstStyle/>
        <a:p>
          <a:endParaRPr lang="en-GB"/>
        </a:p>
      </dgm:t>
    </dgm:pt>
    <dgm:pt modelId="{9232E404-5B9A-1245-88D8-389070036D71}" type="sibTrans" cxnId="{B7CD928A-C1E1-5B4E-A9A9-C89924B77766}">
      <dgm:prSet/>
      <dgm:spPr/>
      <dgm:t>
        <a:bodyPr/>
        <a:lstStyle/>
        <a:p>
          <a:endParaRPr lang="en-GB"/>
        </a:p>
      </dgm:t>
    </dgm:pt>
    <dgm:pt modelId="{5ED8D1A1-10F7-E848-9CE6-D5FA342DDE62}" type="pres">
      <dgm:prSet presAssocID="{DF6B293E-751A-094D-BED2-0F7493A45D35}" presName="linearFlow" presStyleCnt="0">
        <dgm:presLayoutVars>
          <dgm:dir/>
          <dgm:animLvl val="lvl"/>
          <dgm:resizeHandles val="exact"/>
        </dgm:presLayoutVars>
      </dgm:prSet>
      <dgm:spPr/>
    </dgm:pt>
    <dgm:pt modelId="{A0369C3C-6B3F-F747-9763-8897A8C834F2}" type="pres">
      <dgm:prSet presAssocID="{15A3E24F-13B8-1C4E-A629-A531C5C4805C}" presName="composite" presStyleCnt="0"/>
      <dgm:spPr/>
    </dgm:pt>
    <dgm:pt modelId="{FC3B99C6-0D5C-9449-BED2-970F12A72405}" type="pres">
      <dgm:prSet presAssocID="{15A3E24F-13B8-1C4E-A629-A531C5C4805C}" presName="parTx" presStyleLbl="node1" presStyleIdx="0" presStyleCnt="5">
        <dgm:presLayoutVars>
          <dgm:chMax val="0"/>
          <dgm:chPref val="0"/>
          <dgm:bulletEnabled val="1"/>
        </dgm:presLayoutVars>
      </dgm:prSet>
      <dgm:spPr/>
    </dgm:pt>
    <dgm:pt modelId="{2F12D3CE-9371-EE4E-8718-9223751A03FD}" type="pres">
      <dgm:prSet presAssocID="{15A3E24F-13B8-1C4E-A629-A531C5C4805C}" presName="parSh" presStyleLbl="node1" presStyleIdx="0" presStyleCnt="5" custScaleY="309775"/>
      <dgm:spPr/>
    </dgm:pt>
    <dgm:pt modelId="{849D7883-DBAC-F143-A1DC-6FFFEBED0257}" type="pres">
      <dgm:prSet presAssocID="{15A3E24F-13B8-1C4E-A629-A531C5C4805C}" presName="desTx" presStyleLbl="fgAcc1" presStyleIdx="0" presStyleCnt="5" custScaleX="121747" custLinFactNeighborX="-3185" custLinFactNeighborY="36538">
        <dgm:presLayoutVars>
          <dgm:bulletEnabled val="1"/>
        </dgm:presLayoutVars>
      </dgm:prSet>
      <dgm:spPr/>
    </dgm:pt>
    <dgm:pt modelId="{19C8E7EA-89EF-8843-A7B3-A179253505C1}" type="pres">
      <dgm:prSet presAssocID="{E0D9B52B-3FE0-9E43-B603-2081D73F90E0}" presName="sibTrans" presStyleLbl="sibTrans2D1" presStyleIdx="0" presStyleCnt="4" custLinFactY="81413" custLinFactNeighborX="2127" custLinFactNeighborY="100000"/>
      <dgm:spPr/>
    </dgm:pt>
    <dgm:pt modelId="{537CCB07-0C82-FF45-BB67-5C38586DEF28}" type="pres">
      <dgm:prSet presAssocID="{E0D9B52B-3FE0-9E43-B603-2081D73F90E0}" presName="connTx" presStyleLbl="sibTrans2D1" presStyleIdx="0" presStyleCnt="4"/>
      <dgm:spPr/>
    </dgm:pt>
    <dgm:pt modelId="{1EAEC4B9-1AD8-954B-95E9-A62426FDDE19}" type="pres">
      <dgm:prSet presAssocID="{CE1F5C5D-EDF0-A541-8FE4-BAB2D078E25B}" presName="composite" presStyleCnt="0"/>
      <dgm:spPr/>
    </dgm:pt>
    <dgm:pt modelId="{97CC5413-A650-5841-AF21-77641793EEF9}" type="pres">
      <dgm:prSet presAssocID="{CE1F5C5D-EDF0-A541-8FE4-BAB2D078E25B}" presName="parTx" presStyleLbl="node1" presStyleIdx="0" presStyleCnt="5">
        <dgm:presLayoutVars>
          <dgm:chMax val="0"/>
          <dgm:chPref val="0"/>
          <dgm:bulletEnabled val="1"/>
        </dgm:presLayoutVars>
      </dgm:prSet>
      <dgm:spPr/>
    </dgm:pt>
    <dgm:pt modelId="{D0393E6F-50E8-4A4B-A534-7CF1C6F600DF}" type="pres">
      <dgm:prSet presAssocID="{CE1F5C5D-EDF0-A541-8FE4-BAB2D078E25B}" presName="parSh" presStyleLbl="node1" presStyleIdx="1" presStyleCnt="5" custScaleY="309775"/>
      <dgm:spPr/>
    </dgm:pt>
    <dgm:pt modelId="{F0FEE61B-172A-254F-B1A4-3162A87CD51B}" type="pres">
      <dgm:prSet presAssocID="{CE1F5C5D-EDF0-A541-8FE4-BAB2D078E25B}" presName="desTx" presStyleLbl="fgAcc1" presStyleIdx="1" presStyleCnt="5" custScaleX="121747" custLinFactNeighborX="-3185" custLinFactNeighborY="36538">
        <dgm:presLayoutVars>
          <dgm:bulletEnabled val="1"/>
        </dgm:presLayoutVars>
      </dgm:prSet>
      <dgm:spPr/>
    </dgm:pt>
    <dgm:pt modelId="{307DEA72-9280-0449-82B9-C81366C3CD78}" type="pres">
      <dgm:prSet presAssocID="{4868D252-DCF5-A840-9F29-7BD2EA258E1A}" presName="sibTrans" presStyleLbl="sibTrans2D1" presStyleIdx="1" presStyleCnt="4" custLinFactY="81413" custLinFactNeighborX="2127" custLinFactNeighborY="100000"/>
      <dgm:spPr/>
    </dgm:pt>
    <dgm:pt modelId="{2CEB87A6-76B3-0B4A-8B06-9F4444717576}" type="pres">
      <dgm:prSet presAssocID="{4868D252-DCF5-A840-9F29-7BD2EA258E1A}" presName="connTx" presStyleLbl="sibTrans2D1" presStyleIdx="1" presStyleCnt="4"/>
      <dgm:spPr/>
    </dgm:pt>
    <dgm:pt modelId="{A8EB1EA3-A216-0147-ACA1-0809782B948E}" type="pres">
      <dgm:prSet presAssocID="{99829F0F-143B-4E44-974C-B4EAC115CBB1}" presName="composite" presStyleCnt="0"/>
      <dgm:spPr/>
    </dgm:pt>
    <dgm:pt modelId="{CCC41830-5886-FB42-9B36-F3E6BF63B6F0}" type="pres">
      <dgm:prSet presAssocID="{99829F0F-143B-4E44-974C-B4EAC115CBB1}" presName="parTx" presStyleLbl="node1" presStyleIdx="1" presStyleCnt="5">
        <dgm:presLayoutVars>
          <dgm:chMax val="0"/>
          <dgm:chPref val="0"/>
          <dgm:bulletEnabled val="1"/>
        </dgm:presLayoutVars>
      </dgm:prSet>
      <dgm:spPr/>
    </dgm:pt>
    <dgm:pt modelId="{9FD6D8DE-CE54-374D-9ADB-22E2BA8A10EF}" type="pres">
      <dgm:prSet presAssocID="{99829F0F-143B-4E44-974C-B4EAC115CBB1}" presName="parSh" presStyleLbl="node1" presStyleIdx="2" presStyleCnt="5" custScaleY="309775"/>
      <dgm:spPr/>
    </dgm:pt>
    <dgm:pt modelId="{30B44059-5F16-7E4E-9223-50F4E2091E9F}" type="pres">
      <dgm:prSet presAssocID="{99829F0F-143B-4E44-974C-B4EAC115CBB1}" presName="desTx" presStyleLbl="fgAcc1" presStyleIdx="2" presStyleCnt="5" custScaleX="121747" custLinFactNeighborX="-3185" custLinFactNeighborY="36538">
        <dgm:presLayoutVars>
          <dgm:bulletEnabled val="1"/>
        </dgm:presLayoutVars>
      </dgm:prSet>
      <dgm:spPr/>
    </dgm:pt>
    <dgm:pt modelId="{AEF7B0E4-AAE4-FD4A-B238-7D5169EE2EAB}" type="pres">
      <dgm:prSet presAssocID="{AFE01F81-BCFF-1F47-A267-9268869030EE}" presName="sibTrans" presStyleLbl="sibTrans2D1" presStyleIdx="2" presStyleCnt="4" custLinFactY="81413" custLinFactNeighborX="2127" custLinFactNeighborY="100000"/>
      <dgm:spPr/>
    </dgm:pt>
    <dgm:pt modelId="{AAB7E45B-AC11-4445-AF52-E444EBBA6067}" type="pres">
      <dgm:prSet presAssocID="{AFE01F81-BCFF-1F47-A267-9268869030EE}" presName="connTx" presStyleLbl="sibTrans2D1" presStyleIdx="2" presStyleCnt="4"/>
      <dgm:spPr/>
    </dgm:pt>
    <dgm:pt modelId="{9E52E213-0596-5841-AC27-778C54C9FFA0}" type="pres">
      <dgm:prSet presAssocID="{3B108418-1992-B94B-8BBB-D7D894D50D25}" presName="composite" presStyleCnt="0"/>
      <dgm:spPr/>
    </dgm:pt>
    <dgm:pt modelId="{47C31CCD-A9DC-2B46-88C8-7C3B704BEB35}" type="pres">
      <dgm:prSet presAssocID="{3B108418-1992-B94B-8BBB-D7D894D50D25}" presName="parTx" presStyleLbl="node1" presStyleIdx="2" presStyleCnt="5">
        <dgm:presLayoutVars>
          <dgm:chMax val="0"/>
          <dgm:chPref val="0"/>
          <dgm:bulletEnabled val="1"/>
        </dgm:presLayoutVars>
      </dgm:prSet>
      <dgm:spPr/>
    </dgm:pt>
    <dgm:pt modelId="{1346EA22-0510-2740-AA67-EB1CE7B47133}" type="pres">
      <dgm:prSet presAssocID="{3B108418-1992-B94B-8BBB-D7D894D50D25}" presName="parSh" presStyleLbl="node1" presStyleIdx="3" presStyleCnt="5" custScaleY="309775"/>
      <dgm:spPr/>
    </dgm:pt>
    <dgm:pt modelId="{DEABF5B6-C509-1449-A2B7-F25666BA59BB}" type="pres">
      <dgm:prSet presAssocID="{3B108418-1992-B94B-8BBB-D7D894D50D25}" presName="desTx" presStyleLbl="fgAcc1" presStyleIdx="3" presStyleCnt="5" custScaleX="121747" custLinFactNeighborX="-3185" custLinFactNeighborY="36538">
        <dgm:presLayoutVars>
          <dgm:bulletEnabled val="1"/>
        </dgm:presLayoutVars>
      </dgm:prSet>
      <dgm:spPr/>
    </dgm:pt>
    <dgm:pt modelId="{3853E4ED-FB12-4543-9291-C0CA5778256A}" type="pres">
      <dgm:prSet presAssocID="{3BB44EC7-67D9-694C-B688-9E8052861921}" presName="sibTrans" presStyleLbl="sibTrans2D1" presStyleIdx="3" presStyleCnt="4" custLinFactY="81413" custLinFactNeighborX="2127" custLinFactNeighborY="100000"/>
      <dgm:spPr/>
    </dgm:pt>
    <dgm:pt modelId="{91AB3A3C-CDCD-7645-845B-FA316F62AA63}" type="pres">
      <dgm:prSet presAssocID="{3BB44EC7-67D9-694C-B688-9E8052861921}" presName="connTx" presStyleLbl="sibTrans2D1" presStyleIdx="3" presStyleCnt="4"/>
      <dgm:spPr/>
    </dgm:pt>
    <dgm:pt modelId="{FBC6816E-0F1E-2A41-8FB4-042462C73DAF}" type="pres">
      <dgm:prSet presAssocID="{C9FE043D-8313-1A4F-BCF7-A91BB0A73448}" presName="composite" presStyleCnt="0"/>
      <dgm:spPr/>
    </dgm:pt>
    <dgm:pt modelId="{963310F9-D15C-C943-A6CD-0D2853105129}" type="pres">
      <dgm:prSet presAssocID="{C9FE043D-8313-1A4F-BCF7-A91BB0A73448}" presName="parTx" presStyleLbl="node1" presStyleIdx="3" presStyleCnt="5">
        <dgm:presLayoutVars>
          <dgm:chMax val="0"/>
          <dgm:chPref val="0"/>
          <dgm:bulletEnabled val="1"/>
        </dgm:presLayoutVars>
      </dgm:prSet>
      <dgm:spPr/>
    </dgm:pt>
    <dgm:pt modelId="{81686FC9-0EAB-7747-A091-2114F12B752B}" type="pres">
      <dgm:prSet presAssocID="{C9FE043D-8313-1A4F-BCF7-A91BB0A73448}" presName="parSh" presStyleLbl="node1" presStyleIdx="4" presStyleCnt="5" custScaleY="309775"/>
      <dgm:spPr/>
    </dgm:pt>
    <dgm:pt modelId="{5DB098DD-B517-8949-99EC-7468154AA05E}" type="pres">
      <dgm:prSet presAssocID="{C9FE043D-8313-1A4F-BCF7-A91BB0A73448}" presName="desTx" presStyleLbl="fgAcc1" presStyleIdx="4" presStyleCnt="5" custScaleX="121747" custLinFactNeighborX="-3185" custLinFactNeighborY="36538">
        <dgm:presLayoutVars>
          <dgm:bulletEnabled val="1"/>
        </dgm:presLayoutVars>
      </dgm:prSet>
      <dgm:spPr/>
    </dgm:pt>
  </dgm:ptLst>
  <dgm:cxnLst>
    <dgm:cxn modelId="{D27C5E08-053D-BE45-8BF1-988B2C8F71B4}" type="presOf" srcId="{CE1F5C5D-EDF0-A541-8FE4-BAB2D078E25B}" destId="{97CC5413-A650-5841-AF21-77641793EEF9}" srcOrd="0" destOrd="0" presId="urn:microsoft.com/office/officeart/2005/8/layout/process3"/>
    <dgm:cxn modelId="{F0638808-4DA7-FD43-B3B9-AE5CDCC5450A}" type="presOf" srcId="{3B108418-1992-B94B-8BBB-D7D894D50D25}" destId="{47C31CCD-A9DC-2B46-88C8-7C3B704BEB35}" srcOrd="0" destOrd="0" presId="urn:microsoft.com/office/officeart/2005/8/layout/process3"/>
    <dgm:cxn modelId="{65BC570B-4665-D14A-AD0E-9323C263E7DB}" srcId="{3B108418-1992-B94B-8BBB-D7D894D50D25}" destId="{DCF1D644-03E8-634E-8BD8-99DD0AB0BEE4}" srcOrd="0" destOrd="0" parTransId="{105CFA9A-F36B-FD4C-B188-B392BEB7E19D}" sibTransId="{E12868A5-E53C-BA47-8254-61D0F68A0DA8}"/>
    <dgm:cxn modelId="{0653B00F-7425-2741-BF3C-44943B6CFBFC}" type="presOf" srcId="{A7B44771-56CC-434A-9864-A50D7CFE73A3}" destId="{5DB098DD-B517-8949-99EC-7468154AA05E}" srcOrd="0" destOrd="0" presId="urn:microsoft.com/office/officeart/2005/8/layout/process3"/>
    <dgm:cxn modelId="{599C6B14-413B-7F43-8D0A-5B0395ACDE5C}" type="presOf" srcId="{CE1F5C5D-EDF0-A541-8FE4-BAB2D078E25B}" destId="{D0393E6F-50E8-4A4B-A534-7CF1C6F600DF}" srcOrd="1" destOrd="0" presId="urn:microsoft.com/office/officeart/2005/8/layout/process3"/>
    <dgm:cxn modelId="{6F8ED715-DCE0-CE4A-B63D-237F81194389}" type="presOf" srcId="{9536B6C2-A88A-144B-8706-F044DF925918}" destId="{849D7883-DBAC-F143-A1DC-6FFFEBED0257}" srcOrd="0" destOrd="0" presId="urn:microsoft.com/office/officeart/2005/8/layout/process3"/>
    <dgm:cxn modelId="{96C20B18-4DB4-034B-87C8-6311369472B0}" srcId="{DF6B293E-751A-094D-BED2-0F7493A45D35}" destId="{3B108418-1992-B94B-8BBB-D7D894D50D25}" srcOrd="3" destOrd="0" parTransId="{F72B9EED-C525-6E47-9743-7BA8FF21BB2C}" sibTransId="{3BB44EC7-67D9-694C-B688-9E8052861921}"/>
    <dgm:cxn modelId="{37B8901A-5108-F643-B031-624494BCB0BB}" srcId="{DF6B293E-751A-094D-BED2-0F7493A45D35}" destId="{C9FE043D-8313-1A4F-BCF7-A91BB0A73448}" srcOrd="4" destOrd="0" parTransId="{C9BCD6FA-8C07-9944-B267-8A0F9AA95842}" sibTransId="{385693F7-1279-D44F-A9C4-6BE73D8F59EA}"/>
    <dgm:cxn modelId="{F596DA33-A64B-6649-8C51-DD2F0F574F9F}" type="presOf" srcId="{C9FE043D-8313-1A4F-BCF7-A91BB0A73448}" destId="{963310F9-D15C-C943-A6CD-0D2853105129}" srcOrd="0" destOrd="0" presId="urn:microsoft.com/office/officeart/2005/8/layout/process3"/>
    <dgm:cxn modelId="{4091A340-0AF3-A74D-A437-4C7FA4115A06}" type="presOf" srcId="{4868D252-DCF5-A840-9F29-7BD2EA258E1A}" destId="{307DEA72-9280-0449-82B9-C81366C3CD78}" srcOrd="0" destOrd="0" presId="urn:microsoft.com/office/officeart/2005/8/layout/process3"/>
    <dgm:cxn modelId="{6E54F140-D53C-5E4C-9AC9-B9B605DD8710}" srcId="{DF6B293E-751A-094D-BED2-0F7493A45D35}" destId="{99829F0F-143B-4E44-974C-B4EAC115CBB1}" srcOrd="2" destOrd="0" parTransId="{9CDD91F5-E1AD-BC41-B64A-6234770A2039}" sibTransId="{AFE01F81-BCFF-1F47-A267-9268869030EE}"/>
    <dgm:cxn modelId="{8B3E0F5E-E543-DD40-ACB0-63F1C6F34F6B}" type="presOf" srcId="{99829F0F-143B-4E44-974C-B4EAC115CBB1}" destId="{CCC41830-5886-FB42-9B36-F3E6BF63B6F0}" srcOrd="0" destOrd="0" presId="urn:microsoft.com/office/officeart/2005/8/layout/process3"/>
    <dgm:cxn modelId="{4AC2D461-D133-294F-A0FD-83EC9223EA1C}" type="presOf" srcId="{2E4E4E05-6E95-9C41-A5E8-695188C54EFF}" destId="{30B44059-5F16-7E4E-9223-50F4E2091E9F}" srcOrd="0" destOrd="0" presId="urn:microsoft.com/office/officeart/2005/8/layout/process3"/>
    <dgm:cxn modelId="{C40F2062-9E22-4E40-88CC-FB10577F7DDD}" srcId="{DF6B293E-751A-094D-BED2-0F7493A45D35}" destId="{CE1F5C5D-EDF0-A541-8FE4-BAB2D078E25B}" srcOrd="1" destOrd="0" parTransId="{3DC4E7C8-3712-F440-BEC6-E3AB29E06398}" sibTransId="{4868D252-DCF5-A840-9F29-7BD2EA258E1A}"/>
    <dgm:cxn modelId="{D2F2F064-214C-D946-B02D-375EDAEE23C0}" type="presOf" srcId="{E0D9B52B-3FE0-9E43-B603-2081D73F90E0}" destId="{19C8E7EA-89EF-8843-A7B3-A179253505C1}" srcOrd="0" destOrd="0" presId="urn:microsoft.com/office/officeart/2005/8/layout/process3"/>
    <dgm:cxn modelId="{8B8FA073-2731-2542-B70E-95D30B15EC79}" srcId="{15A3E24F-13B8-1C4E-A629-A531C5C4805C}" destId="{9536B6C2-A88A-144B-8706-F044DF925918}" srcOrd="0" destOrd="0" parTransId="{9A5D5D39-4445-BD46-9A0D-D6289611FA29}" sibTransId="{847FCEF5-672D-FB40-A8AA-C5B6C953EA75}"/>
    <dgm:cxn modelId="{6B8EB07B-82D5-7849-8A3F-0F3B93625A9B}" type="presOf" srcId="{3BB44EC7-67D9-694C-B688-9E8052861921}" destId="{3853E4ED-FB12-4543-9291-C0CA5778256A}" srcOrd="0" destOrd="0" presId="urn:microsoft.com/office/officeart/2005/8/layout/process3"/>
    <dgm:cxn modelId="{0934B37F-6D2A-0F42-9A2E-9F7C3CA20959}" srcId="{DF6B293E-751A-094D-BED2-0F7493A45D35}" destId="{15A3E24F-13B8-1C4E-A629-A531C5C4805C}" srcOrd="0" destOrd="0" parTransId="{BEEC22DF-5F75-7F4D-B881-B13EABDF79D1}" sibTransId="{E0D9B52B-3FE0-9E43-B603-2081D73F90E0}"/>
    <dgm:cxn modelId="{FD1DB681-7DC3-E245-AC3C-FBCEA82330A0}" type="presOf" srcId="{DF6B293E-751A-094D-BED2-0F7493A45D35}" destId="{5ED8D1A1-10F7-E848-9CE6-D5FA342DDE62}" srcOrd="0" destOrd="0" presId="urn:microsoft.com/office/officeart/2005/8/layout/process3"/>
    <dgm:cxn modelId="{768A2782-8A17-0940-93C9-A1FF1080C68D}" type="presOf" srcId="{140E6ADE-62F0-3A4E-AC07-9B0F3B717158}" destId="{F0FEE61B-172A-254F-B1A4-3162A87CD51B}" srcOrd="0" destOrd="0" presId="urn:microsoft.com/office/officeart/2005/8/layout/process3"/>
    <dgm:cxn modelId="{9B74A486-D453-4542-9888-DE846F635268}" type="presOf" srcId="{99829F0F-143B-4E44-974C-B4EAC115CBB1}" destId="{9FD6D8DE-CE54-374D-9ADB-22E2BA8A10EF}" srcOrd="1" destOrd="0" presId="urn:microsoft.com/office/officeart/2005/8/layout/process3"/>
    <dgm:cxn modelId="{B7CD928A-C1E1-5B4E-A9A9-C89924B77766}" srcId="{C9FE043D-8313-1A4F-BCF7-A91BB0A73448}" destId="{A7B44771-56CC-434A-9864-A50D7CFE73A3}" srcOrd="0" destOrd="0" parTransId="{CFAB28D0-4455-9246-BD8A-BE5E902BE4BD}" sibTransId="{9232E404-5B9A-1245-88D8-389070036D71}"/>
    <dgm:cxn modelId="{A992838C-E1D2-3E4E-8314-9DC3377FC885}" type="presOf" srcId="{AFE01F81-BCFF-1F47-A267-9268869030EE}" destId="{AEF7B0E4-AAE4-FD4A-B238-7D5169EE2EAB}" srcOrd="0" destOrd="0" presId="urn:microsoft.com/office/officeart/2005/8/layout/process3"/>
    <dgm:cxn modelId="{13227E97-896C-E84C-B6BF-B0EDFC0B7081}" type="presOf" srcId="{15A3E24F-13B8-1C4E-A629-A531C5C4805C}" destId="{2F12D3CE-9371-EE4E-8718-9223751A03FD}" srcOrd="1" destOrd="0" presId="urn:microsoft.com/office/officeart/2005/8/layout/process3"/>
    <dgm:cxn modelId="{1E393D98-8737-5542-8CEC-EBBB77098C98}" type="presOf" srcId="{C9FE043D-8313-1A4F-BCF7-A91BB0A73448}" destId="{81686FC9-0EAB-7747-A091-2114F12B752B}" srcOrd="1" destOrd="0" presId="urn:microsoft.com/office/officeart/2005/8/layout/process3"/>
    <dgm:cxn modelId="{ED6CEEA0-BBD8-F648-BB1E-C68FAA6125F0}" type="presOf" srcId="{4868D252-DCF5-A840-9F29-7BD2EA258E1A}" destId="{2CEB87A6-76B3-0B4A-8B06-9F4444717576}" srcOrd="1" destOrd="0" presId="urn:microsoft.com/office/officeart/2005/8/layout/process3"/>
    <dgm:cxn modelId="{8E6E8AA1-B70F-0943-87EB-DAA34472A837}" type="presOf" srcId="{3BB44EC7-67D9-694C-B688-9E8052861921}" destId="{91AB3A3C-CDCD-7645-845B-FA316F62AA63}" srcOrd="1" destOrd="0" presId="urn:microsoft.com/office/officeart/2005/8/layout/process3"/>
    <dgm:cxn modelId="{B31AF8A8-3826-B94A-9289-071E3EE2E10B}" type="presOf" srcId="{DCF1D644-03E8-634E-8BD8-99DD0AB0BEE4}" destId="{DEABF5B6-C509-1449-A2B7-F25666BA59BB}" srcOrd="0" destOrd="0" presId="urn:microsoft.com/office/officeart/2005/8/layout/process3"/>
    <dgm:cxn modelId="{BE666CB1-EC60-2F44-B215-1F3800601227}" type="presOf" srcId="{15A3E24F-13B8-1C4E-A629-A531C5C4805C}" destId="{FC3B99C6-0D5C-9449-BED2-970F12A72405}" srcOrd="0" destOrd="0" presId="urn:microsoft.com/office/officeart/2005/8/layout/process3"/>
    <dgm:cxn modelId="{F367C6B6-FC0A-EF4C-BFA2-8D3EEEC8F819}" srcId="{CE1F5C5D-EDF0-A541-8FE4-BAB2D078E25B}" destId="{140E6ADE-62F0-3A4E-AC07-9B0F3B717158}" srcOrd="0" destOrd="0" parTransId="{84525220-3C47-354E-8A5F-A5E13AE56B0D}" sibTransId="{548AD354-CE58-EA48-A253-4EE48E144C8C}"/>
    <dgm:cxn modelId="{658962B7-BAB3-654C-B6EE-2D33654500DC}" type="presOf" srcId="{E0D9B52B-3FE0-9E43-B603-2081D73F90E0}" destId="{537CCB07-0C82-FF45-BB67-5C38586DEF28}" srcOrd="1" destOrd="0" presId="urn:microsoft.com/office/officeart/2005/8/layout/process3"/>
    <dgm:cxn modelId="{82B686B7-FEB1-9347-B213-67248AC08DC5}" type="presOf" srcId="{50B62403-C483-B04E-8C0D-8B919C131156}" destId="{F0FEE61B-172A-254F-B1A4-3162A87CD51B}" srcOrd="0" destOrd="1" presId="urn:microsoft.com/office/officeart/2005/8/layout/process3"/>
    <dgm:cxn modelId="{E6FF6DBB-44B9-4946-8F08-FC5A6D4D96D7}" srcId="{CE1F5C5D-EDF0-A541-8FE4-BAB2D078E25B}" destId="{50B62403-C483-B04E-8C0D-8B919C131156}" srcOrd="1" destOrd="0" parTransId="{9479C89C-A337-8247-840B-365DEE522209}" sibTransId="{236C8DD8-F780-D34C-A699-D3633BA102CC}"/>
    <dgm:cxn modelId="{9FE46CC9-39B4-BD4E-9AD1-B0975A5FEE89}" type="presOf" srcId="{3B108418-1992-B94B-8BBB-D7D894D50D25}" destId="{1346EA22-0510-2740-AA67-EB1CE7B47133}" srcOrd="1" destOrd="0" presId="urn:microsoft.com/office/officeart/2005/8/layout/process3"/>
    <dgm:cxn modelId="{04DF1BCE-E2FD-4544-8719-61723F2EB829}" type="presOf" srcId="{AFE01F81-BCFF-1F47-A267-9268869030EE}" destId="{AAB7E45B-AC11-4445-AF52-E444EBBA6067}" srcOrd="1" destOrd="0" presId="urn:microsoft.com/office/officeart/2005/8/layout/process3"/>
    <dgm:cxn modelId="{AF479DE3-9712-9B46-A80E-93010440BA8B}" srcId="{99829F0F-143B-4E44-974C-B4EAC115CBB1}" destId="{2E4E4E05-6E95-9C41-A5E8-695188C54EFF}" srcOrd="0" destOrd="0" parTransId="{DD988F29-47EA-8C43-8FB0-205E8021F4EE}" sibTransId="{9E4AC250-30A7-4141-AF7E-278DA27A8928}"/>
    <dgm:cxn modelId="{AB6BC436-C751-0349-A405-E617CC46304C}" type="presParOf" srcId="{5ED8D1A1-10F7-E848-9CE6-D5FA342DDE62}" destId="{A0369C3C-6B3F-F747-9763-8897A8C834F2}" srcOrd="0" destOrd="0" presId="urn:microsoft.com/office/officeart/2005/8/layout/process3"/>
    <dgm:cxn modelId="{1AF2E2E1-1D4D-9842-A786-699A7CE9E2E7}" type="presParOf" srcId="{A0369C3C-6B3F-F747-9763-8897A8C834F2}" destId="{FC3B99C6-0D5C-9449-BED2-970F12A72405}" srcOrd="0" destOrd="0" presId="urn:microsoft.com/office/officeart/2005/8/layout/process3"/>
    <dgm:cxn modelId="{606366B2-7E17-8F4C-9CE7-658C1E054436}" type="presParOf" srcId="{A0369C3C-6B3F-F747-9763-8897A8C834F2}" destId="{2F12D3CE-9371-EE4E-8718-9223751A03FD}" srcOrd="1" destOrd="0" presId="urn:microsoft.com/office/officeart/2005/8/layout/process3"/>
    <dgm:cxn modelId="{09A0D9C2-3095-3C48-A364-42C8D152CB1F}" type="presParOf" srcId="{A0369C3C-6B3F-F747-9763-8897A8C834F2}" destId="{849D7883-DBAC-F143-A1DC-6FFFEBED0257}" srcOrd="2" destOrd="0" presId="urn:microsoft.com/office/officeart/2005/8/layout/process3"/>
    <dgm:cxn modelId="{D448C170-6D36-9C4B-AA47-E9D39C186EA1}" type="presParOf" srcId="{5ED8D1A1-10F7-E848-9CE6-D5FA342DDE62}" destId="{19C8E7EA-89EF-8843-A7B3-A179253505C1}" srcOrd="1" destOrd="0" presId="urn:microsoft.com/office/officeart/2005/8/layout/process3"/>
    <dgm:cxn modelId="{E4624CD0-1526-E047-B969-E95212B8C851}" type="presParOf" srcId="{19C8E7EA-89EF-8843-A7B3-A179253505C1}" destId="{537CCB07-0C82-FF45-BB67-5C38586DEF28}" srcOrd="0" destOrd="0" presId="urn:microsoft.com/office/officeart/2005/8/layout/process3"/>
    <dgm:cxn modelId="{034823BD-6A2D-754A-ADD4-CB1A9869BD48}" type="presParOf" srcId="{5ED8D1A1-10F7-E848-9CE6-D5FA342DDE62}" destId="{1EAEC4B9-1AD8-954B-95E9-A62426FDDE19}" srcOrd="2" destOrd="0" presId="urn:microsoft.com/office/officeart/2005/8/layout/process3"/>
    <dgm:cxn modelId="{E44EC6F4-4D72-2D42-A2BF-9AC9B94E7BC0}" type="presParOf" srcId="{1EAEC4B9-1AD8-954B-95E9-A62426FDDE19}" destId="{97CC5413-A650-5841-AF21-77641793EEF9}" srcOrd="0" destOrd="0" presId="urn:microsoft.com/office/officeart/2005/8/layout/process3"/>
    <dgm:cxn modelId="{BA790ED1-978C-714E-9C32-131716E18AE1}" type="presParOf" srcId="{1EAEC4B9-1AD8-954B-95E9-A62426FDDE19}" destId="{D0393E6F-50E8-4A4B-A534-7CF1C6F600DF}" srcOrd="1" destOrd="0" presId="urn:microsoft.com/office/officeart/2005/8/layout/process3"/>
    <dgm:cxn modelId="{B1E41A70-58B5-9243-A605-8D8C411AC3E0}" type="presParOf" srcId="{1EAEC4B9-1AD8-954B-95E9-A62426FDDE19}" destId="{F0FEE61B-172A-254F-B1A4-3162A87CD51B}" srcOrd="2" destOrd="0" presId="urn:microsoft.com/office/officeart/2005/8/layout/process3"/>
    <dgm:cxn modelId="{2EF5C315-211B-3943-A505-02A113A1FFF1}" type="presParOf" srcId="{5ED8D1A1-10F7-E848-9CE6-D5FA342DDE62}" destId="{307DEA72-9280-0449-82B9-C81366C3CD78}" srcOrd="3" destOrd="0" presId="urn:microsoft.com/office/officeart/2005/8/layout/process3"/>
    <dgm:cxn modelId="{0AE8D269-6E02-4842-83B3-0C5883562516}" type="presParOf" srcId="{307DEA72-9280-0449-82B9-C81366C3CD78}" destId="{2CEB87A6-76B3-0B4A-8B06-9F4444717576}" srcOrd="0" destOrd="0" presId="urn:microsoft.com/office/officeart/2005/8/layout/process3"/>
    <dgm:cxn modelId="{DBF1E565-FEB0-454D-B3CB-4200EBE9E395}" type="presParOf" srcId="{5ED8D1A1-10F7-E848-9CE6-D5FA342DDE62}" destId="{A8EB1EA3-A216-0147-ACA1-0809782B948E}" srcOrd="4" destOrd="0" presId="urn:microsoft.com/office/officeart/2005/8/layout/process3"/>
    <dgm:cxn modelId="{24D8BE95-328C-974A-A98D-512DC04BAC6C}" type="presParOf" srcId="{A8EB1EA3-A216-0147-ACA1-0809782B948E}" destId="{CCC41830-5886-FB42-9B36-F3E6BF63B6F0}" srcOrd="0" destOrd="0" presId="urn:microsoft.com/office/officeart/2005/8/layout/process3"/>
    <dgm:cxn modelId="{E7E91DC8-3976-8349-AB33-F4D766B087B9}" type="presParOf" srcId="{A8EB1EA3-A216-0147-ACA1-0809782B948E}" destId="{9FD6D8DE-CE54-374D-9ADB-22E2BA8A10EF}" srcOrd="1" destOrd="0" presId="urn:microsoft.com/office/officeart/2005/8/layout/process3"/>
    <dgm:cxn modelId="{EA36E36D-9846-2E49-9C52-71A3079FB203}" type="presParOf" srcId="{A8EB1EA3-A216-0147-ACA1-0809782B948E}" destId="{30B44059-5F16-7E4E-9223-50F4E2091E9F}" srcOrd="2" destOrd="0" presId="urn:microsoft.com/office/officeart/2005/8/layout/process3"/>
    <dgm:cxn modelId="{CD4DF3FE-0D3A-F64C-B135-0979B34874E1}" type="presParOf" srcId="{5ED8D1A1-10F7-E848-9CE6-D5FA342DDE62}" destId="{AEF7B0E4-AAE4-FD4A-B238-7D5169EE2EAB}" srcOrd="5" destOrd="0" presId="urn:microsoft.com/office/officeart/2005/8/layout/process3"/>
    <dgm:cxn modelId="{5C0EE85C-09C5-1E48-A3D9-08F8276E0321}" type="presParOf" srcId="{AEF7B0E4-AAE4-FD4A-B238-7D5169EE2EAB}" destId="{AAB7E45B-AC11-4445-AF52-E444EBBA6067}" srcOrd="0" destOrd="0" presId="urn:microsoft.com/office/officeart/2005/8/layout/process3"/>
    <dgm:cxn modelId="{6B6E2720-C00C-764B-889E-7DD6B95B40B6}" type="presParOf" srcId="{5ED8D1A1-10F7-E848-9CE6-D5FA342DDE62}" destId="{9E52E213-0596-5841-AC27-778C54C9FFA0}" srcOrd="6" destOrd="0" presId="urn:microsoft.com/office/officeart/2005/8/layout/process3"/>
    <dgm:cxn modelId="{BF304F79-A5E2-3C4E-86A9-7669AB54335C}" type="presParOf" srcId="{9E52E213-0596-5841-AC27-778C54C9FFA0}" destId="{47C31CCD-A9DC-2B46-88C8-7C3B704BEB35}" srcOrd="0" destOrd="0" presId="urn:microsoft.com/office/officeart/2005/8/layout/process3"/>
    <dgm:cxn modelId="{E16363C4-C2EA-E148-BD2E-A6089788651B}" type="presParOf" srcId="{9E52E213-0596-5841-AC27-778C54C9FFA0}" destId="{1346EA22-0510-2740-AA67-EB1CE7B47133}" srcOrd="1" destOrd="0" presId="urn:microsoft.com/office/officeart/2005/8/layout/process3"/>
    <dgm:cxn modelId="{4345988D-D8AD-EE4D-AA65-79A230E1B016}" type="presParOf" srcId="{9E52E213-0596-5841-AC27-778C54C9FFA0}" destId="{DEABF5B6-C509-1449-A2B7-F25666BA59BB}" srcOrd="2" destOrd="0" presId="urn:microsoft.com/office/officeart/2005/8/layout/process3"/>
    <dgm:cxn modelId="{36890BA4-9A4A-D444-AA7E-C1F79A72845A}" type="presParOf" srcId="{5ED8D1A1-10F7-E848-9CE6-D5FA342DDE62}" destId="{3853E4ED-FB12-4543-9291-C0CA5778256A}" srcOrd="7" destOrd="0" presId="urn:microsoft.com/office/officeart/2005/8/layout/process3"/>
    <dgm:cxn modelId="{403C528D-E911-EF4E-8C2A-FF4EB2192B96}" type="presParOf" srcId="{3853E4ED-FB12-4543-9291-C0CA5778256A}" destId="{91AB3A3C-CDCD-7645-845B-FA316F62AA63}" srcOrd="0" destOrd="0" presId="urn:microsoft.com/office/officeart/2005/8/layout/process3"/>
    <dgm:cxn modelId="{1F92867F-977F-FA46-A394-922978719542}" type="presParOf" srcId="{5ED8D1A1-10F7-E848-9CE6-D5FA342DDE62}" destId="{FBC6816E-0F1E-2A41-8FB4-042462C73DAF}" srcOrd="8" destOrd="0" presId="urn:microsoft.com/office/officeart/2005/8/layout/process3"/>
    <dgm:cxn modelId="{12E0EB88-47B8-904E-91A0-5F48BFFC915B}" type="presParOf" srcId="{FBC6816E-0F1E-2A41-8FB4-042462C73DAF}" destId="{963310F9-D15C-C943-A6CD-0D2853105129}" srcOrd="0" destOrd="0" presId="urn:microsoft.com/office/officeart/2005/8/layout/process3"/>
    <dgm:cxn modelId="{39EDFDF8-A017-B74F-8D68-616FB20BE199}" type="presParOf" srcId="{FBC6816E-0F1E-2A41-8FB4-042462C73DAF}" destId="{81686FC9-0EAB-7747-A091-2114F12B752B}" srcOrd="1" destOrd="0" presId="urn:microsoft.com/office/officeart/2005/8/layout/process3"/>
    <dgm:cxn modelId="{2DCE681C-29E6-CE43-BD28-015F1FD2E963}" type="presParOf" srcId="{FBC6816E-0F1E-2A41-8FB4-042462C73DAF}" destId="{5DB098DD-B517-8949-99EC-7468154AA05E}" srcOrd="2" destOrd="0" presId="urn:microsoft.com/office/officeart/2005/8/layout/process3"/>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202186C-96B4-3040-98E5-BA647FD88E76}" type="doc">
      <dgm:prSet loTypeId="urn:microsoft.com/office/officeart/2005/8/layout/hierarchy3" loCatId="" qsTypeId="urn:microsoft.com/office/officeart/2005/8/quickstyle/simple1" qsCatId="simple" csTypeId="urn:microsoft.com/office/officeart/2005/8/colors/accent1_2" csCatId="accent1" phldr="1"/>
      <dgm:spPr/>
      <dgm:t>
        <a:bodyPr/>
        <a:lstStyle/>
        <a:p>
          <a:endParaRPr lang="en-GB"/>
        </a:p>
      </dgm:t>
    </dgm:pt>
    <dgm:pt modelId="{F817C127-6E46-2E49-A138-176B6880D817}">
      <dgm:prSet phldrT="[Text]" custT="1"/>
      <dgm:spPr/>
      <dgm:t>
        <a:bodyPr/>
        <a:lstStyle/>
        <a:p>
          <a:r>
            <a:rPr lang="en-GB" sz="2000" b="1" dirty="0"/>
            <a:t>Individual data</a:t>
          </a:r>
        </a:p>
      </dgm:t>
    </dgm:pt>
    <dgm:pt modelId="{36C7900F-EA85-A849-8F7C-AA90E0420084}" type="parTrans" cxnId="{F38FD2CD-1EBF-C84C-9D64-6984247B1941}">
      <dgm:prSet/>
      <dgm:spPr/>
      <dgm:t>
        <a:bodyPr/>
        <a:lstStyle/>
        <a:p>
          <a:endParaRPr lang="en-GB"/>
        </a:p>
      </dgm:t>
    </dgm:pt>
    <dgm:pt modelId="{93E49C97-5DDA-6A49-B846-99886579597E}" type="sibTrans" cxnId="{F38FD2CD-1EBF-C84C-9D64-6984247B1941}">
      <dgm:prSet/>
      <dgm:spPr/>
      <dgm:t>
        <a:bodyPr/>
        <a:lstStyle/>
        <a:p>
          <a:endParaRPr lang="en-GB"/>
        </a:p>
      </dgm:t>
    </dgm:pt>
    <dgm:pt modelId="{1558D32D-2195-D949-8479-188B4C6F4ECF}">
      <dgm:prSet phldrT="[Text]" custT="1"/>
      <dgm:spPr/>
      <dgm:t>
        <a:bodyPr/>
        <a:lstStyle/>
        <a:p>
          <a:r>
            <a:rPr lang="en-GB" sz="1400" b="0" i="0" dirty="0"/>
            <a:t>demographics</a:t>
          </a:r>
          <a:endParaRPr lang="en-GB" sz="1400" dirty="0"/>
        </a:p>
      </dgm:t>
    </dgm:pt>
    <dgm:pt modelId="{04CA78A1-A885-7247-8C85-E6956EB7308C}" type="parTrans" cxnId="{7FC866C0-6528-9244-BE31-8E2CB5B0FA9F}">
      <dgm:prSet/>
      <dgm:spPr/>
      <dgm:t>
        <a:bodyPr/>
        <a:lstStyle/>
        <a:p>
          <a:endParaRPr lang="en-GB"/>
        </a:p>
      </dgm:t>
    </dgm:pt>
    <dgm:pt modelId="{9D153F5D-097E-2846-B729-D8C191C36BCE}" type="sibTrans" cxnId="{7FC866C0-6528-9244-BE31-8E2CB5B0FA9F}">
      <dgm:prSet/>
      <dgm:spPr/>
      <dgm:t>
        <a:bodyPr/>
        <a:lstStyle/>
        <a:p>
          <a:endParaRPr lang="en-GB"/>
        </a:p>
      </dgm:t>
    </dgm:pt>
    <dgm:pt modelId="{C5FC9B19-080D-8C41-8F41-ED1AFE21F773}">
      <dgm:prSet phldrT="[Text]" custT="1"/>
      <dgm:spPr/>
      <dgm:t>
        <a:bodyPr/>
        <a:lstStyle/>
        <a:p>
          <a:r>
            <a:rPr lang="en-GB" sz="1400" b="0" i="0" dirty="0"/>
            <a:t>dating habits</a:t>
          </a:r>
          <a:endParaRPr lang="en-GB" sz="1400" dirty="0"/>
        </a:p>
      </dgm:t>
    </dgm:pt>
    <dgm:pt modelId="{3E67DF7A-256B-114B-A16B-79914EA37629}" type="parTrans" cxnId="{F636074C-F0E8-AC40-B29D-08540FEC4F47}">
      <dgm:prSet/>
      <dgm:spPr/>
      <dgm:t>
        <a:bodyPr/>
        <a:lstStyle/>
        <a:p>
          <a:endParaRPr lang="en-GB"/>
        </a:p>
      </dgm:t>
    </dgm:pt>
    <dgm:pt modelId="{F199BF08-A1A5-2A47-AF6C-4CC19766B5C1}" type="sibTrans" cxnId="{F636074C-F0E8-AC40-B29D-08540FEC4F47}">
      <dgm:prSet/>
      <dgm:spPr/>
      <dgm:t>
        <a:bodyPr/>
        <a:lstStyle/>
        <a:p>
          <a:endParaRPr lang="en-GB"/>
        </a:p>
      </dgm:t>
    </dgm:pt>
    <dgm:pt modelId="{50951234-AF13-F244-96B4-AEB82DC44E1C}">
      <dgm:prSet custT="1"/>
      <dgm:spPr/>
      <dgm:t>
        <a:bodyPr/>
        <a:lstStyle/>
        <a:p>
          <a:r>
            <a:rPr lang="en-GB" sz="1400" b="0" i="0"/>
            <a:t>self-perception across key attributes</a:t>
          </a:r>
          <a:endParaRPr lang="en-GB" sz="1400"/>
        </a:p>
      </dgm:t>
    </dgm:pt>
    <dgm:pt modelId="{6E23918E-4F5B-2845-BA45-13A1E5F87BC5}" type="parTrans" cxnId="{2B095CD6-29C8-6047-972D-C4EF12F30980}">
      <dgm:prSet/>
      <dgm:spPr/>
      <dgm:t>
        <a:bodyPr/>
        <a:lstStyle/>
        <a:p>
          <a:endParaRPr lang="en-GB"/>
        </a:p>
      </dgm:t>
    </dgm:pt>
    <dgm:pt modelId="{9C66F404-E2E4-2B48-A064-8AD577954F5F}" type="sibTrans" cxnId="{2B095CD6-29C8-6047-972D-C4EF12F30980}">
      <dgm:prSet/>
      <dgm:spPr/>
      <dgm:t>
        <a:bodyPr/>
        <a:lstStyle/>
        <a:p>
          <a:endParaRPr lang="en-GB"/>
        </a:p>
      </dgm:t>
    </dgm:pt>
    <dgm:pt modelId="{EE3EA0B4-21F3-524B-94A4-163B8699142A}">
      <dgm:prSet custT="1"/>
      <dgm:spPr/>
      <dgm:t>
        <a:bodyPr/>
        <a:lstStyle/>
        <a:p>
          <a:r>
            <a:rPr lang="en-GB" sz="1400" b="0" i="0"/>
            <a:t>beliefs on what others find valuable in a mate</a:t>
          </a:r>
          <a:endParaRPr lang="en-GB" sz="1400"/>
        </a:p>
      </dgm:t>
    </dgm:pt>
    <dgm:pt modelId="{534882A9-88DE-DF46-AF31-835E36823E0E}" type="parTrans" cxnId="{752B9B90-9DA8-FD41-B502-D3C33B384059}">
      <dgm:prSet/>
      <dgm:spPr/>
      <dgm:t>
        <a:bodyPr/>
        <a:lstStyle/>
        <a:p>
          <a:endParaRPr lang="en-GB"/>
        </a:p>
      </dgm:t>
    </dgm:pt>
    <dgm:pt modelId="{DF6E4F3E-A077-CC46-984F-F78234A1B430}" type="sibTrans" cxnId="{752B9B90-9DA8-FD41-B502-D3C33B384059}">
      <dgm:prSet/>
      <dgm:spPr/>
      <dgm:t>
        <a:bodyPr/>
        <a:lstStyle/>
        <a:p>
          <a:endParaRPr lang="en-GB"/>
        </a:p>
      </dgm:t>
    </dgm:pt>
    <dgm:pt modelId="{2E01613A-A73B-9D4D-8878-9DF31F86B6C4}">
      <dgm:prSet custT="1"/>
      <dgm:spPr/>
      <dgm:t>
        <a:bodyPr/>
        <a:lstStyle/>
        <a:p>
          <a:r>
            <a:rPr lang="en-GB" sz="1400" b="0" i="0"/>
            <a:t>lifestyle information</a:t>
          </a:r>
          <a:endParaRPr lang="en-GB" sz="1400"/>
        </a:p>
      </dgm:t>
    </dgm:pt>
    <dgm:pt modelId="{39B73EB2-1847-CE4E-A133-20DA28D2619A}" type="parTrans" cxnId="{1CD73A26-23A9-C54C-87D7-FFD6DE380C4E}">
      <dgm:prSet/>
      <dgm:spPr/>
      <dgm:t>
        <a:bodyPr/>
        <a:lstStyle/>
        <a:p>
          <a:endParaRPr lang="en-GB"/>
        </a:p>
      </dgm:t>
    </dgm:pt>
    <dgm:pt modelId="{6A9A23BD-F6F5-024C-B40E-70EA8793845A}" type="sibTrans" cxnId="{1CD73A26-23A9-C54C-87D7-FFD6DE380C4E}">
      <dgm:prSet/>
      <dgm:spPr/>
      <dgm:t>
        <a:bodyPr/>
        <a:lstStyle/>
        <a:p>
          <a:endParaRPr lang="en-GB"/>
        </a:p>
      </dgm:t>
    </dgm:pt>
    <dgm:pt modelId="{3C78BAA3-2AF7-234A-A368-C5FBE3273950}" type="pres">
      <dgm:prSet presAssocID="{D202186C-96B4-3040-98E5-BA647FD88E76}" presName="diagram" presStyleCnt="0">
        <dgm:presLayoutVars>
          <dgm:chPref val="1"/>
          <dgm:dir/>
          <dgm:animOne val="branch"/>
          <dgm:animLvl val="lvl"/>
          <dgm:resizeHandles/>
        </dgm:presLayoutVars>
      </dgm:prSet>
      <dgm:spPr/>
    </dgm:pt>
    <dgm:pt modelId="{1CD6F7A7-7257-7649-AFE5-67D869AA8F3F}" type="pres">
      <dgm:prSet presAssocID="{F817C127-6E46-2E49-A138-176B6880D817}" presName="root" presStyleCnt="0"/>
      <dgm:spPr/>
    </dgm:pt>
    <dgm:pt modelId="{BECF822B-64A8-CB4A-B10E-47113DD30CDE}" type="pres">
      <dgm:prSet presAssocID="{F817C127-6E46-2E49-A138-176B6880D817}" presName="rootComposite" presStyleCnt="0"/>
      <dgm:spPr/>
    </dgm:pt>
    <dgm:pt modelId="{7CAF2B3D-EF65-0545-9699-B86DEC918E87}" type="pres">
      <dgm:prSet presAssocID="{F817C127-6E46-2E49-A138-176B6880D817}" presName="rootText" presStyleLbl="node1" presStyleIdx="0" presStyleCnt="1" custScaleX="307442" custScaleY="94223"/>
      <dgm:spPr/>
    </dgm:pt>
    <dgm:pt modelId="{6D155919-EED1-924F-B4FD-602289C30166}" type="pres">
      <dgm:prSet presAssocID="{F817C127-6E46-2E49-A138-176B6880D817}" presName="rootConnector" presStyleLbl="node1" presStyleIdx="0" presStyleCnt="1"/>
      <dgm:spPr/>
    </dgm:pt>
    <dgm:pt modelId="{1F0D0E65-EEC1-3542-AAA3-138483F931E0}" type="pres">
      <dgm:prSet presAssocID="{F817C127-6E46-2E49-A138-176B6880D817}" presName="childShape" presStyleCnt="0"/>
      <dgm:spPr/>
    </dgm:pt>
    <dgm:pt modelId="{8F4BD55E-7C37-5F48-95CF-F2A8024E3695}" type="pres">
      <dgm:prSet presAssocID="{04CA78A1-A885-7247-8C85-E6956EB7308C}" presName="Name13" presStyleLbl="parChTrans1D2" presStyleIdx="0" presStyleCnt="5"/>
      <dgm:spPr/>
    </dgm:pt>
    <dgm:pt modelId="{CF6B5F2D-A654-7946-BF3B-FB32F16DF55D}" type="pres">
      <dgm:prSet presAssocID="{1558D32D-2195-D949-8479-188B4C6F4ECF}" presName="childText" presStyleLbl="bgAcc1" presStyleIdx="0" presStyleCnt="5" custScaleX="231937">
        <dgm:presLayoutVars>
          <dgm:bulletEnabled val="1"/>
        </dgm:presLayoutVars>
      </dgm:prSet>
      <dgm:spPr/>
    </dgm:pt>
    <dgm:pt modelId="{76DBBA24-AA77-AC40-ADD9-F086E0CAB131}" type="pres">
      <dgm:prSet presAssocID="{3E67DF7A-256B-114B-A16B-79914EA37629}" presName="Name13" presStyleLbl="parChTrans1D2" presStyleIdx="1" presStyleCnt="5"/>
      <dgm:spPr/>
    </dgm:pt>
    <dgm:pt modelId="{2D5C3989-A80A-9A4F-A4C8-4C3583182FB5}" type="pres">
      <dgm:prSet presAssocID="{C5FC9B19-080D-8C41-8F41-ED1AFE21F773}" presName="childText" presStyleLbl="bgAcc1" presStyleIdx="1" presStyleCnt="5" custScaleX="231937">
        <dgm:presLayoutVars>
          <dgm:bulletEnabled val="1"/>
        </dgm:presLayoutVars>
      </dgm:prSet>
      <dgm:spPr/>
    </dgm:pt>
    <dgm:pt modelId="{8E621952-70ED-8541-A0FE-B75088D450A4}" type="pres">
      <dgm:prSet presAssocID="{6E23918E-4F5B-2845-BA45-13A1E5F87BC5}" presName="Name13" presStyleLbl="parChTrans1D2" presStyleIdx="2" presStyleCnt="5"/>
      <dgm:spPr/>
    </dgm:pt>
    <dgm:pt modelId="{DA2BA573-2502-D444-B79C-70039D7E5C7C}" type="pres">
      <dgm:prSet presAssocID="{50951234-AF13-F244-96B4-AEB82DC44E1C}" presName="childText" presStyleLbl="bgAcc1" presStyleIdx="2" presStyleCnt="5" custScaleX="231937">
        <dgm:presLayoutVars>
          <dgm:bulletEnabled val="1"/>
        </dgm:presLayoutVars>
      </dgm:prSet>
      <dgm:spPr/>
    </dgm:pt>
    <dgm:pt modelId="{E10C5885-0820-5E47-B18E-CF9E2AC38EF4}" type="pres">
      <dgm:prSet presAssocID="{534882A9-88DE-DF46-AF31-835E36823E0E}" presName="Name13" presStyleLbl="parChTrans1D2" presStyleIdx="3" presStyleCnt="5"/>
      <dgm:spPr/>
    </dgm:pt>
    <dgm:pt modelId="{BD447AD2-8CAE-004C-9CFC-AA209B3D021E}" type="pres">
      <dgm:prSet presAssocID="{EE3EA0B4-21F3-524B-94A4-163B8699142A}" presName="childText" presStyleLbl="bgAcc1" presStyleIdx="3" presStyleCnt="5" custScaleX="231937">
        <dgm:presLayoutVars>
          <dgm:bulletEnabled val="1"/>
        </dgm:presLayoutVars>
      </dgm:prSet>
      <dgm:spPr/>
    </dgm:pt>
    <dgm:pt modelId="{17A15D49-D630-E048-975F-DF09EAC073EE}" type="pres">
      <dgm:prSet presAssocID="{39B73EB2-1847-CE4E-A133-20DA28D2619A}" presName="Name13" presStyleLbl="parChTrans1D2" presStyleIdx="4" presStyleCnt="5"/>
      <dgm:spPr/>
    </dgm:pt>
    <dgm:pt modelId="{6CDC6F8B-73A0-DC4C-AC21-EE7404DF08E0}" type="pres">
      <dgm:prSet presAssocID="{2E01613A-A73B-9D4D-8878-9DF31F86B6C4}" presName="childText" presStyleLbl="bgAcc1" presStyleIdx="4" presStyleCnt="5" custScaleX="231937">
        <dgm:presLayoutVars>
          <dgm:bulletEnabled val="1"/>
        </dgm:presLayoutVars>
      </dgm:prSet>
      <dgm:spPr/>
    </dgm:pt>
  </dgm:ptLst>
  <dgm:cxnLst>
    <dgm:cxn modelId="{842B2E10-2859-864A-B29F-6BAF269B883A}" type="presOf" srcId="{534882A9-88DE-DF46-AF31-835E36823E0E}" destId="{E10C5885-0820-5E47-B18E-CF9E2AC38EF4}" srcOrd="0" destOrd="0" presId="urn:microsoft.com/office/officeart/2005/8/layout/hierarchy3"/>
    <dgm:cxn modelId="{1CD73A26-23A9-C54C-87D7-FFD6DE380C4E}" srcId="{F817C127-6E46-2E49-A138-176B6880D817}" destId="{2E01613A-A73B-9D4D-8878-9DF31F86B6C4}" srcOrd="4" destOrd="0" parTransId="{39B73EB2-1847-CE4E-A133-20DA28D2619A}" sibTransId="{6A9A23BD-F6F5-024C-B40E-70EA8793845A}"/>
    <dgm:cxn modelId="{0BABD138-A1E6-B64E-90B0-4AEAFE5FFC2F}" type="presOf" srcId="{C5FC9B19-080D-8C41-8F41-ED1AFE21F773}" destId="{2D5C3989-A80A-9A4F-A4C8-4C3583182FB5}" srcOrd="0" destOrd="0" presId="urn:microsoft.com/office/officeart/2005/8/layout/hierarchy3"/>
    <dgm:cxn modelId="{DD38DF39-81EB-9847-86D7-24752934C0E6}" type="presOf" srcId="{F817C127-6E46-2E49-A138-176B6880D817}" destId="{7CAF2B3D-EF65-0545-9699-B86DEC918E87}" srcOrd="0" destOrd="0" presId="urn:microsoft.com/office/officeart/2005/8/layout/hierarchy3"/>
    <dgm:cxn modelId="{15C4BC3B-E393-FD40-B90E-EE505C9AD2AE}" type="presOf" srcId="{F817C127-6E46-2E49-A138-176B6880D817}" destId="{6D155919-EED1-924F-B4FD-602289C30166}" srcOrd="1" destOrd="0" presId="urn:microsoft.com/office/officeart/2005/8/layout/hierarchy3"/>
    <dgm:cxn modelId="{6272FA44-3603-6E42-B6B2-778BCB582ACA}" type="presOf" srcId="{6E23918E-4F5B-2845-BA45-13A1E5F87BC5}" destId="{8E621952-70ED-8541-A0FE-B75088D450A4}" srcOrd="0" destOrd="0" presId="urn:microsoft.com/office/officeart/2005/8/layout/hierarchy3"/>
    <dgm:cxn modelId="{F636074C-F0E8-AC40-B29D-08540FEC4F47}" srcId="{F817C127-6E46-2E49-A138-176B6880D817}" destId="{C5FC9B19-080D-8C41-8F41-ED1AFE21F773}" srcOrd="1" destOrd="0" parTransId="{3E67DF7A-256B-114B-A16B-79914EA37629}" sibTransId="{F199BF08-A1A5-2A47-AF6C-4CC19766B5C1}"/>
    <dgm:cxn modelId="{E5623671-EB07-2F4C-BC84-16C4B3183C7D}" type="presOf" srcId="{3E67DF7A-256B-114B-A16B-79914EA37629}" destId="{76DBBA24-AA77-AC40-ADD9-F086E0CAB131}" srcOrd="0" destOrd="0" presId="urn:microsoft.com/office/officeart/2005/8/layout/hierarchy3"/>
    <dgm:cxn modelId="{9F8E9D86-B813-3846-998C-0899E4EA68F4}" type="presOf" srcId="{EE3EA0B4-21F3-524B-94A4-163B8699142A}" destId="{BD447AD2-8CAE-004C-9CFC-AA209B3D021E}" srcOrd="0" destOrd="0" presId="urn:microsoft.com/office/officeart/2005/8/layout/hierarchy3"/>
    <dgm:cxn modelId="{2AD82287-29D1-484F-A95C-77E67B09CD75}" type="presOf" srcId="{D202186C-96B4-3040-98E5-BA647FD88E76}" destId="{3C78BAA3-2AF7-234A-A368-C5FBE3273950}" srcOrd="0" destOrd="0" presId="urn:microsoft.com/office/officeart/2005/8/layout/hierarchy3"/>
    <dgm:cxn modelId="{B2944488-D7E0-864E-945E-D1EBAE4DC37F}" type="presOf" srcId="{50951234-AF13-F244-96B4-AEB82DC44E1C}" destId="{DA2BA573-2502-D444-B79C-70039D7E5C7C}" srcOrd="0" destOrd="0" presId="urn:microsoft.com/office/officeart/2005/8/layout/hierarchy3"/>
    <dgm:cxn modelId="{752B9B90-9DA8-FD41-B502-D3C33B384059}" srcId="{F817C127-6E46-2E49-A138-176B6880D817}" destId="{EE3EA0B4-21F3-524B-94A4-163B8699142A}" srcOrd="3" destOrd="0" parTransId="{534882A9-88DE-DF46-AF31-835E36823E0E}" sibTransId="{DF6E4F3E-A077-CC46-984F-F78234A1B430}"/>
    <dgm:cxn modelId="{A179EF97-22B8-124F-B6A8-B2A117303BFC}" type="presOf" srcId="{39B73EB2-1847-CE4E-A133-20DA28D2619A}" destId="{17A15D49-D630-E048-975F-DF09EAC073EE}" srcOrd="0" destOrd="0" presId="urn:microsoft.com/office/officeart/2005/8/layout/hierarchy3"/>
    <dgm:cxn modelId="{BCD9CAB7-39E2-FE4E-98C3-19F9F87AF253}" type="presOf" srcId="{04CA78A1-A885-7247-8C85-E6956EB7308C}" destId="{8F4BD55E-7C37-5F48-95CF-F2A8024E3695}" srcOrd="0" destOrd="0" presId="urn:microsoft.com/office/officeart/2005/8/layout/hierarchy3"/>
    <dgm:cxn modelId="{7FC866C0-6528-9244-BE31-8E2CB5B0FA9F}" srcId="{F817C127-6E46-2E49-A138-176B6880D817}" destId="{1558D32D-2195-D949-8479-188B4C6F4ECF}" srcOrd="0" destOrd="0" parTransId="{04CA78A1-A885-7247-8C85-E6956EB7308C}" sibTransId="{9D153F5D-097E-2846-B729-D8C191C36BCE}"/>
    <dgm:cxn modelId="{F38FD2CD-1EBF-C84C-9D64-6984247B1941}" srcId="{D202186C-96B4-3040-98E5-BA647FD88E76}" destId="{F817C127-6E46-2E49-A138-176B6880D817}" srcOrd="0" destOrd="0" parTransId="{36C7900F-EA85-A849-8F7C-AA90E0420084}" sibTransId="{93E49C97-5DDA-6A49-B846-99886579597E}"/>
    <dgm:cxn modelId="{4C994FD5-31A3-0B42-B478-C936E835EE26}" type="presOf" srcId="{2E01613A-A73B-9D4D-8878-9DF31F86B6C4}" destId="{6CDC6F8B-73A0-DC4C-AC21-EE7404DF08E0}" srcOrd="0" destOrd="0" presId="urn:microsoft.com/office/officeart/2005/8/layout/hierarchy3"/>
    <dgm:cxn modelId="{2B095CD6-29C8-6047-972D-C4EF12F30980}" srcId="{F817C127-6E46-2E49-A138-176B6880D817}" destId="{50951234-AF13-F244-96B4-AEB82DC44E1C}" srcOrd="2" destOrd="0" parTransId="{6E23918E-4F5B-2845-BA45-13A1E5F87BC5}" sibTransId="{9C66F404-E2E4-2B48-A064-8AD577954F5F}"/>
    <dgm:cxn modelId="{32B8C1E1-4384-404A-A05F-906B977AD8AC}" type="presOf" srcId="{1558D32D-2195-D949-8479-188B4C6F4ECF}" destId="{CF6B5F2D-A654-7946-BF3B-FB32F16DF55D}" srcOrd="0" destOrd="0" presId="urn:microsoft.com/office/officeart/2005/8/layout/hierarchy3"/>
    <dgm:cxn modelId="{848EF5C2-5DF5-394A-B20D-8233F664ED54}" type="presParOf" srcId="{3C78BAA3-2AF7-234A-A368-C5FBE3273950}" destId="{1CD6F7A7-7257-7649-AFE5-67D869AA8F3F}" srcOrd="0" destOrd="0" presId="urn:microsoft.com/office/officeart/2005/8/layout/hierarchy3"/>
    <dgm:cxn modelId="{64F647A4-73AC-2246-8815-938CD2A01ABB}" type="presParOf" srcId="{1CD6F7A7-7257-7649-AFE5-67D869AA8F3F}" destId="{BECF822B-64A8-CB4A-B10E-47113DD30CDE}" srcOrd="0" destOrd="0" presId="urn:microsoft.com/office/officeart/2005/8/layout/hierarchy3"/>
    <dgm:cxn modelId="{6386B9AE-9094-5B47-B121-7D72333DC746}" type="presParOf" srcId="{BECF822B-64A8-CB4A-B10E-47113DD30CDE}" destId="{7CAF2B3D-EF65-0545-9699-B86DEC918E87}" srcOrd="0" destOrd="0" presId="urn:microsoft.com/office/officeart/2005/8/layout/hierarchy3"/>
    <dgm:cxn modelId="{BD4C84E0-53C9-AB49-95B6-D680C85A54EB}" type="presParOf" srcId="{BECF822B-64A8-CB4A-B10E-47113DD30CDE}" destId="{6D155919-EED1-924F-B4FD-602289C30166}" srcOrd="1" destOrd="0" presId="urn:microsoft.com/office/officeart/2005/8/layout/hierarchy3"/>
    <dgm:cxn modelId="{76206532-2B9E-F045-AD0F-F7D77F1EF985}" type="presParOf" srcId="{1CD6F7A7-7257-7649-AFE5-67D869AA8F3F}" destId="{1F0D0E65-EEC1-3542-AAA3-138483F931E0}" srcOrd="1" destOrd="0" presId="urn:microsoft.com/office/officeart/2005/8/layout/hierarchy3"/>
    <dgm:cxn modelId="{BD02A88D-FA5D-6D46-BC67-55F466768569}" type="presParOf" srcId="{1F0D0E65-EEC1-3542-AAA3-138483F931E0}" destId="{8F4BD55E-7C37-5F48-95CF-F2A8024E3695}" srcOrd="0" destOrd="0" presId="urn:microsoft.com/office/officeart/2005/8/layout/hierarchy3"/>
    <dgm:cxn modelId="{CB9393E6-695B-954C-A3F9-A1FE18BDA72B}" type="presParOf" srcId="{1F0D0E65-EEC1-3542-AAA3-138483F931E0}" destId="{CF6B5F2D-A654-7946-BF3B-FB32F16DF55D}" srcOrd="1" destOrd="0" presId="urn:microsoft.com/office/officeart/2005/8/layout/hierarchy3"/>
    <dgm:cxn modelId="{5F24681C-6AD1-D648-AB33-4E1A43924756}" type="presParOf" srcId="{1F0D0E65-EEC1-3542-AAA3-138483F931E0}" destId="{76DBBA24-AA77-AC40-ADD9-F086E0CAB131}" srcOrd="2" destOrd="0" presId="urn:microsoft.com/office/officeart/2005/8/layout/hierarchy3"/>
    <dgm:cxn modelId="{8B090F32-78B4-834F-877F-834E5DF3DF9B}" type="presParOf" srcId="{1F0D0E65-EEC1-3542-AAA3-138483F931E0}" destId="{2D5C3989-A80A-9A4F-A4C8-4C3583182FB5}" srcOrd="3" destOrd="0" presId="urn:microsoft.com/office/officeart/2005/8/layout/hierarchy3"/>
    <dgm:cxn modelId="{7D6E9C96-325A-8A4E-B0CF-5641D6A74583}" type="presParOf" srcId="{1F0D0E65-EEC1-3542-AAA3-138483F931E0}" destId="{8E621952-70ED-8541-A0FE-B75088D450A4}" srcOrd="4" destOrd="0" presId="urn:microsoft.com/office/officeart/2005/8/layout/hierarchy3"/>
    <dgm:cxn modelId="{D38D3E7F-9951-424B-90CB-165B2E838B99}" type="presParOf" srcId="{1F0D0E65-EEC1-3542-AAA3-138483F931E0}" destId="{DA2BA573-2502-D444-B79C-70039D7E5C7C}" srcOrd="5" destOrd="0" presId="urn:microsoft.com/office/officeart/2005/8/layout/hierarchy3"/>
    <dgm:cxn modelId="{B5CE297C-9147-1D47-BA71-64F375AD9999}" type="presParOf" srcId="{1F0D0E65-EEC1-3542-AAA3-138483F931E0}" destId="{E10C5885-0820-5E47-B18E-CF9E2AC38EF4}" srcOrd="6" destOrd="0" presId="urn:microsoft.com/office/officeart/2005/8/layout/hierarchy3"/>
    <dgm:cxn modelId="{EAD3D7DC-E570-8B44-B59E-41E52E30A1FB}" type="presParOf" srcId="{1F0D0E65-EEC1-3542-AAA3-138483F931E0}" destId="{BD447AD2-8CAE-004C-9CFC-AA209B3D021E}" srcOrd="7" destOrd="0" presId="urn:microsoft.com/office/officeart/2005/8/layout/hierarchy3"/>
    <dgm:cxn modelId="{4D29871D-F51F-E542-8C43-53A9795EE2B3}" type="presParOf" srcId="{1F0D0E65-EEC1-3542-AAA3-138483F931E0}" destId="{17A15D49-D630-E048-975F-DF09EAC073EE}" srcOrd="8" destOrd="0" presId="urn:microsoft.com/office/officeart/2005/8/layout/hierarchy3"/>
    <dgm:cxn modelId="{795B4E5D-5669-5641-8F2B-52D1AA6B2EC1}" type="presParOf" srcId="{1F0D0E65-EEC1-3542-AAA3-138483F931E0}" destId="{6CDC6F8B-73A0-DC4C-AC21-EE7404DF08E0}" srcOrd="9"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202186C-96B4-3040-98E5-BA647FD88E76}" type="doc">
      <dgm:prSet loTypeId="urn:microsoft.com/office/officeart/2005/8/layout/hierarchy3" loCatId="" qsTypeId="urn:microsoft.com/office/officeart/2005/8/quickstyle/simple1" qsCatId="simple" csTypeId="urn:microsoft.com/office/officeart/2005/8/colors/accent1_2" csCatId="accent1" phldr="1"/>
      <dgm:spPr/>
      <dgm:t>
        <a:bodyPr/>
        <a:lstStyle/>
        <a:p>
          <a:endParaRPr lang="en-GB"/>
        </a:p>
      </dgm:t>
    </dgm:pt>
    <dgm:pt modelId="{F817C127-6E46-2E49-A138-176B6880D817}">
      <dgm:prSet phldrT="[Text]" custT="1"/>
      <dgm:spPr/>
      <dgm:t>
        <a:bodyPr/>
        <a:lstStyle/>
        <a:p>
          <a:r>
            <a:rPr lang="en-GB" sz="2000" b="1" dirty="0"/>
            <a:t>Match attributes</a:t>
          </a:r>
        </a:p>
      </dgm:t>
    </dgm:pt>
    <dgm:pt modelId="{36C7900F-EA85-A849-8F7C-AA90E0420084}" type="parTrans" cxnId="{F38FD2CD-1EBF-C84C-9D64-6984247B1941}">
      <dgm:prSet/>
      <dgm:spPr/>
      <dgm:t>
        <a:bodyPr/>
        <a:lstStyle/>
        <a:p>
          <a:endParaRPr lang="en-GB"/>
        </a:p>
      </dgm:t>
    </dgm:pt>
    <dgm:pt modelId="{93E49C97-5DDA-6A49-B846-99886579597E}" type="sibTrans" cxnId="{F38FD2CD-1EBF-C84C-9D64-6984247B1941}">
      <dgm:prSet/>
      <dgm:spPr/>
      <dgm:t>
        <a:bodyPr/>
        <a:lstStyle/>
        <a:p>
          <a:endParaRPr lang="en-GB"/>
        </a:p>
      </dgm:t>
    </dgm:pt>
    <dgm:pt modelId="{1558D32D-2195-D949-8479-188B4C6F4ECF}">
      <dgm:prSet phldrT="[Text]" custT="1"/>
      <dgm:spPr/>
      <dgm:t>
        <a:bodyPr/>
        <a:lstStyle/>
        <a:p>
          <a:r>
            <a:rPr lang="en-GB" sz="1400" b="0" i="0" dirty="0"/>
            <a:t>attractiveness</a:t>
          </a:r>
          <a:endParaRPr lang="en-GB" sz="1400" dirty="0"/>
        </a:p>
      </dgm:t>
    </dgm:pt>
    <dgm:pt modelId="{04CA78A1-A885-7247-8C85-E6956EB7308C}" type="parTrans" cxnId="{7FC866C0-6528-9244-BE31-8E2CB5B0FA9F}">
      <dgm:prSet/>
      <dgm:spPr/>
      <dgm:t>
        <a:bodyPr/>
        <a:lstStyle/>
        <a:p>
          <a:endParaRPr lang="en-GB"/>
        </a:p>
      </dgm:t>
    </dgm:pt>
    <dgm:pt modelId="{9D153F5D-097E-2846-B729-D8C191C36BCE}" type="sibTrans" cxnId="{7FC866C0-6528-9244-BE31-8E2CB5B0FA9F}">
      <dgm:prSet/>
      <dgm:spPr/>
      <dgm:t>
        <a:bodyPr/>
        <a:lstStyle/>
        <a:p>
          <a:endParaRPr lang="en-GB"/>
        </a:p>
      </dgm:t>
    </dgm:pt>
    <dgm:pt modelId="{C5FC9B19-080D-8C41-8F41-ED1AFE21F773}">
      <dgm:prSet phldrT="[Text]" custT="1"/>
      <dgm:spPr/>
      <dgm:t>
        <a:bodyPr/>
        <a:lstStyle/>
        <a:p>
          <a:r>
            <a:rPr lang="en-GB" sz="1400" b="0" i="0" dirty="0"/>
            <a:t>sincerity</a:t>
          </a:r>
          <a:endParaRPr lang="en-GB" sz="1400" dirty="0"/>
        </a:p>
      </dgm:t>
    </dgm:pt>
    <dgm:pt modelId="{3E67DF7A-256B-114B-A16B-79914EA37629}" type="parTrans" cxnId="{F636074C-F0E8-AC40-B29D-08540FEC4F47}">
      <dgm:prSet/>
      <dgm:spPr/>
      <dgm:t>
        <a:bodyPr/>
        <a:lstStyle/>
        <a:p>
          <a:endParaRPr lang="en-GB"/>
        </a:p>
      </dgm:t>
    </dgm:pt>
    <dgm:pt modelId="{F199BF08-A1A5-2A47-AF6C-4CC19766B5C1}" type="sibTrans" cxnId="{F636074C-F0E8-AC40-B29D-08540FEC4F47}">
      <dgm:prSet/>
      <dgm:spPr/>
      <dgm:t>
        <a:bodyPr/>
        <a:lstStyle/>
        <a:p>
          <a:endParaRPr lang="en-GB"/>
        </a:p>
      </dgm:t>
    </dgm:pt>
    <dgm:pt modelId="{50951234-AF13-F244-96B4-AEB82DC44E1C}">
      <dgm:prSet custT="1"/>
      <dgm:spPr/>
      <dgm:t>
        <a:bodyPr/>
        <a:lstStyle/>
        <a:p>
          <a:r>
            <a:rPr lang="en-GB" sz="1400" b="0" i="0" dirty="0"/>
            <a:t>intelligence</a:t>
          </a:r>
          <a:endParaRPr lang="en-GB" sz="1400" dirty="0"/>
        </a:p>
      </dgm:t>
    </dgm:pt>
    <dgm:pt modelId="{6E23918E-4F5B-2845-BA45-13A1E5F87BC5}" type="parTrans" cxnId="{2B095CD6-29C8-6047-972D-C4EF12F30980}">
      <dgm:prSet/>
      <dgm:spPr/>
      <dgm:t>
        <a:bodyPr/>
        <a:lstStyle/>
        <a:p>
          <a:endParaRPr lang="en-GB"/>
        </a:p>
      </dgm:t>
    </dgm:pt>
    <dgm:pt modelId="{9C66F404-E2E4-2B48-A064-8AD577954F5F}" type="sibTrans" cxnId="{2B095CD6-29C8-6047-972D-C4EF12F30980}">
      <dgm:prSet/>
      <dgm:spPr/>
      <dgm:t>
        <a:bodyPr/>
        <a:lstStyle/>
        <a:p>
          <a:endParaRPr lang="en-GB"/>
        </a:p>
      </dgm:t>
    </dgm:pt>
    <dgm:pt modelId="{EE3EA0B4-21F3-524B-94A4-163B8699142A}">
      <dgm:prSet custT="1"/>
      <dgm:spPr/>
      <dgm:t>
        <a:bodyPr/>
        <a:lstStyle/>
        <a:p>
          <a:r>
            <a:rPr lang="en-GB" sz="1400" b="0" i="0" dirty="0"/>
            <a:t>fun</a:t>
          </a:r>
          <a:endParaRPr lang="en-GB" sz="1400" dirty="0"/>
        </a:p>
      </dgm:t>
    </dgm:pt>
    <dgm:pt modelId="{534882A9-88DE-DF46-AF31-835E36823E0E}" type="parTrans" cxnId="{752B9B90-9DA8-FD41-B502-D3C33B384059}">
      <dgm:prSet/>
      <dgm:spPr/>
      <dgm:t>
        <a:bodyPr/>
        <a:lstStyle/>
        <a:p>
          <a:endParaRPr lang="en-GB"/>
        </a:p>
      </dgm:t>
    </dgm:pt>
    <dgm:pt modelId="{DF6E4F3E-A077-CC46-984F-F78234A1B430}" type="sibTrans" cxnId="{752B9B90-9DA8-FD41-B502-D3C33B384059}">
      <dgm:prSet/>
      <dgm:spPr/>
      <dgm:t>
        <a:bodyPr/>
        <a:lstStyle/>
        <a:p>
          <a:endParaRPr lang="en-GB"/>
        </a:p>
      </dgm:t>
    </dgm:pt>
    <dgm:pt modelId="{2E01613A-A73B-9D4D-8878-9DF31F86B6C4}">
      <dgm:prSet custT="1"/>
      <dgm:spPr/>
      <dgm:t>
        <a:bodyPr/>
        <a:lstStyle/>
        <a:p>
          <a:r>
            <a:rPr lang="en-GB" sz="1400" b="0" i="0" dirty="0"/>
            <a:t>ambition</a:t>
          </a:r>
          <a:endParaRPr lang="en-GB" sz="1400" dirty="0"/>
        </a:p>
      </dgm:t>
    </dgm:pt>
    <dgm:pt modelId="{39B73EB2-1847-CE4E-A133-20DA28D2619A}" type="parTrans" cxnId="{1CD73A26-23A9-C54C-87D7-FFD6DE380C4E}">
      <dgm:prSet/>
      <dgm:spPr/>
      <dgm:t>
        <a:bodyPr/>
        <a:lstStyle/>
        <a:p>
          <a:endParaRPr lang="en-GB"/>
        </a:p>
      </dgm:t>
    </dgm:pt>
    <dgm:pt modelId="{6A9A23BD-F6F5-024C-B40E-70EA8793845A}" type="sibTrans" cxnId="{1CD73A26-23A9-C54C-87D7-FFD6DE380C4E}">
      <dgm:prSet/>
      <dgm:spPr/>
      <dgm:t>
        <a:bodyPr/>
        <a:lstStyle/>
        <a:p>
          <a:endParaRPr lang="en-GB"/>
        </a:p>
      </dgm:t>
    </dgm:pt>
    <dgm:pt modelId="{D07929BF-A5F8-5F41-A721-C49BF699F949}">
      <dgm:prSet custT="1"/>
      <dgm:spPr/>
      <dgm:t>
        <a:bodyPr/>
        <a:lstStyle/>
        <a:p>
          <a:r>
            <a:rPr lang="en-GB" sz="1400" b="0" i="0" dirty="0"/>
            <a:t>shared interests</a:t>
          </a:r>
          <a:endParaRPr lang="en-GB" sz="1400" dirty="0"/>
        </a:p>
      </dgm:t>
    </dgm:pt>
    <dgm:pt modelId="{9C698C07-8888-164F-9369-24B8A6C14D54}" type="parTrans" cxnId="{50B1CE85-CA1A-ED4E-8FF5-6F41757C9F44}">
      <dgm:prSet/>
      <dgm:spPr/>
      <dgm:t>
        <a:bodyPr/>
        <a:lstStyle/>
        <a:p>
          <a:endParaRPr lang="en-GB"/>
        </a:p>
      </dgm:t>
    </dgm:pt>
    <dgm:pt modelId="{7E246CF3-9F5D-4240-AB0A-A28AD9BD0FB6}" type="sibTrans" cxnId="{50B1CE85-CA1A-ED4E-8FF5-6F41757C9F44}">
      <dgm:prSet/>
      <dgm:spPr/>
      <dgm:t>
        <a:bodyPr/>
        <a:lstStyle/>
        <a:p>
          <a:endParaRPr lang="en-GB"/>
        </a:p>
      </dgm:t>
    </dgm:pt>
    <dgm:pt modelId="{3C78BAA3-2AF7-234A-A368-C5FBE3273950}" type="pres">
      <dgm:prSet presAssocID="{D202186C-96B4-3040-98E5-BA647FD88E76}" presName="diagram" presStyleCnt="0">
        <dgm:presLayoutVars>
          <dgm:chPref val="1"/>
          <dgm:dir/>
          <dgm:animOne val="branch"/>
          <dgm:animLvl val="lvl"/>
          <dgm:resizeHandles/>
        </dgm:presLayoutVars>
      </dgm:prSet>
      <dgm:spPr/>
    </dgm:pt>
    <dgm:pt modelId="{1CD6F7A7-7257-7649-AFE5-67D869AA8F3F}" type="pres">
      <dgm:prSet presAssocID="{F817C127-6E46-2E49-A138-176B6880D817}" presName="root" presStyleCnt="0"/>
      <dgm:spPr/>
    </dgm:pt>
    <dgm:pt modelId="{BECF822B-64A8-CB4A-B10E-47113DD30CDE}" type="pres">
      <dgm:prSet presAssocID="{F817C127-6E46-2E49-A138-176B6880D817}" presName="rootComposite" presStyleCnt="0"/>
      <dgm:spPr/>
    </dgm:pt>
    <dgm:pt modelId="{7CAF2B3D-EF65-0545-9699-B86DEC918E87}" type="pres">
      <dgm:prSet presAssocID="{F817C127-6E46-2E49-A138-176B6880D817}" presName="rootText" presStyleLbl="node1" presStyleIdx="0" presStyleCnt="1" custScaleX="363274" custScaleY="100214"/>
      <dgm:spPr/>
    </dgm:pt>
    <dgm:pt modelId="{6D155919-EED1-924F-B4FD-602289C30166}" type="pres">
      <dgm:prSet presAssocID="{F817C127-6E46-2E49-A138-176B6880D817}" presName="rootConnector" presStyleLbl="node1" presStyleIdx="0" presStyleCnt="1"/>
      <dgm:spPr/>
    </dgm:pt>
    <dgm:pt modelId="{1F0D0E65-EEC1-3542-AAA3-138483F931E0}" type="pres">
      <dgm:prSet presAssocID="{F817C127-6E46-2E49-A138-176B6880D817}" presName="childShape" presStyleCnt="0"/>
      <dgm:spPr/>
    </dgm:pt>
    <dgm:pt modelId="{8F4BD55E-7C37-5F48-95CF-F2A8024E3695}" type="pres">
      <dgm:prSet presAssocID="{04CA78A1-A885-7247-8C85-E6956EB7308C}" presName="Name13" presStyleLbl="parChTrans1D2" presStyleIdx="0" presStyleCnt="6"/>
      <dgm:spPr/>
    </dgm:pt>
    <dgm:pt modelId="{CF6B5F2D-A654-7946-BF3B-FB32F16DF55D}" type="pres">
      <dgm:prSet presAssocID="{1558D32D-2195-D949-8479-188B4C6F4ECF}" presName="childText" presStyleLbl="bgAcc1" presStyleIdx="0" presStyleCnt="6" custScaleX="231937">
        <dgm:presLayoutVars>
          <dgm:bulletEnabled val="1"/>
        </dgm:presLayoutVars>
      </dgm:prSet>
      <dgm:spPr/>
    </dgm:pt>
    <dgm:pt modelId="{76DBBA24-AA77-AC40-ADD9-F086E0CAB131}" type="pres">
      <dgm:prSet presAssocID="{3E67DF7A-256B-114B-A16B-79914EA37629}" presName="Name13" presStyleLbl="parChTrans1D2" presStyleIdx="1" presStyleCnt="6"/>
      <dgm:spPr/>
    </dgm:pt>
    <dgm:pt modelId="{2D5C3989-A80A-9A4F-A4C8-4C3583182FB5}" type="pres">
      <dgm:prSet presAssocID="{C5FC9B19-080D-8C41-8F41-ED1AFE21F773}" presName="childText" presStyleLbl="bgAcc1" presStyleIdx="1" presStyleCnt="6" custScaleX="231937">
        <dgm:presLayoutVars>
          <dgm:bulletEnabled val="1"/>
        </dgm:presLayoutVars>
      </dgm:prSet>
      <dgm:spPr/>
    </dgm:pt>
    <dgm:pt modelId="{8E621952-70ED-8541-A0FE-B75088D450A4}" type="pres">
      <dgm:prSet presAssocID="{6E23918E-4F5B-2845-BA45-13A1E5F87BC5}" presName="Name13" presStyleLbl="parChTrans1D2" presStyleIdx="2" presStyleCnt="6"/>
      <dgm:spPr/>
    </dgm:pt>
    <dgm:pt modelId="{DA2BA573-2502-D444-B79C-70039D7E5C7C}" type="pres">
      <dgm:prSet presAssocID="{50951234-AF13-F244-96B4-AEB82DC44E1C}" presName="childText" presStyleLbl="bgAcc1" presStyleIdx="2" presStyleCnt="6" custScaleX="231937">
        <dgm:presLayoutVars>
          <dgm:bulletEnabled val="1"/>
        </dgm:presLayoutVars>
      </dgm:prSet>
      <dgm:spPr/>
    </dgm:pt>
    <dgm:pt modelId="{E10C5885-0820-5E47-B18E-CF9E2AC38EF4}" type="pres">
      <dgm:prSet presAssocID="{534882A9-88DE-DF46-AF31-835E36823E0E}" presName="Name13" presStyleLbl="parChTrans1D2" presStyleIdx="3" presStyleCnt="6"/>
      <dgm:spPr/>
    </dgm:pt>
    <dgm:pt modelId="{BD447AD2-8CAE-004C-9CFC-AA209B3D021E}" type="pres">
      <dgm:prSet presAssocID="{EE3EA0B4-21F3-524B-94A4-163B8699142A}" presName="childText" presStyleLbl="bgAcc1" presStyleIdx="3" presStyleCnt="6" custScaleX="231937">
        <dgm:presLayoutVars>
          <dgm:bulletEnabled val="1"/>
        </dgm:presLayoutVars>
      </dgm:prSet>
      <dgm:spPr/>
    </dgm:pt>
    <dgm:pt modelId="{17A15D49-D630-E048-975F-DF09EAC073EE}" type="pres">
      <dgm:prSet presAssocID="{39B73EB2-1847-CE4E-A133-20DA28D2619A}" presName="Name13" presStyleLbl="parChTrans1D2" presStyleIdx="4" presStyleCnt="6"/>
      <dgm:spPr/>
    </dgm:pt>
    <dgm:pt modelId="{6CDC6F8B-73A0-DC4C-AC21-EE7404DF08E0}" type="pres">
      <dgm:prSet presAssocID="{2E01613A-A73B-9D4D-8878-9DF31F86B6C4}" presName="childText" presStyleLbl="bgAcc1" presStyleIdx="4" presStyleCnt="6" custScaleX="231937">
        <dgm:presLayoutVars>
          <dgm:bulletEnabled val="1"/>
        </dgm:presLayoutVars>
      </dgm:prSet>
      <dgm:spPr/>
    </dgm:pt>
    <dgm:pt modelId="{9D5111BF-A97F-9C43-A83D-41DE99AC48EA}" type="pres">
      <dgm:prSet presAssocID="{9C698C07-8888-164F-9369-24B8A6C14D54}" presName="Name13" presStyleLbl="parChTrans1D2" presStyleIdx="5" presStyleCnt="6"/>
      <dgm:spPr/>
    </dgm:pt>
    <dgm:pt modelId="{878722B0-D3B6-BD4A-9833-E0F2413104B2}" type="pres">
      <dgm:prSet presAssocID="{D07929BF-A5F8-5F41-A721-C49BF699F949}" presName="childText" presStyleLbl="bgAcc1" presStyleIdx="5" presStyleCnt="6" custScaleX="231937">
        <dgm:presLayoutVars>
          <dgm:bulletEnabled val="1"/>
        </dgm:presLayoutVars>
      </dgm:prSet>
      <dgm:spPr/>
    </dgm:pt>
  </dgm:ptLst>
  <dgm:cxnLst>
    <dgm:cxn modelId="{842B2E10-2859-864A-B29F-6BAF269B883A}" type="presOf" srcId="{534882A9-88DE-DF46-AF31-835E36823E0E}" destId="{E10C5885-0820-5E47-B18E-CF9E2AC38EF4}" srcOrd="0" destOrd="0" presId="urn:microsoft.com/office/officeart/2005/8/layout/hierarchy3"/>
    <dgm:cxn modelId="{1CD73A26-23A9-C54C-87D7-FFD6DE380C4E}" srcId="{F817C127-6E46-2E49-A138-176B6880D817}" destId="{2E01613A-A73B-9D4D-8878-9DF31F86B6C4}" srcOrd="4" destOrd="0" parTransId="{39B73EB2-1847-CE4E-A133-20DA28D2619A}" sibTransId="{6A9A23BD-F6F5-024C-B40E-70EA8793845A}"/>
    <dgm:cxn modelId="{0BABD138-A1E6-B64E-90B0-4AEAFE5FFC2F}" type="presOf" srcId="{C5FC9B19-080D-8C41-8F41-ED1AFE21F773}" destId="{2D5C3989-A80A-9A4F-A4C8-4C3583182FB5}" srcOrd="0" destOrd="0" presId="urn:microsoft.com/office/officeart/2005/8/layout/hierarchy3"/>
    <dgm:cxn modelId="{DD38DF39-81EB-9847-86D7-24752934C0E6}" type="presOf" srcId="{F817C127-6E46-2E49-A138-176B6880D817}" destId="{7CAF2B3D-EF65-0545-9699-B86DEC918E87}" srcOrd="0" destOrd="0" presId="urn:microsoft.com/office/officeart/2005/8/layout/hierarchy3"/>
    <dgm:cxn modelId="{15C4BC3B-E393-FD40-B90E-EE505C9AD2AE}" type="presOf" srcId="{F817C127-6E46-2E49-A138-176B6880D817}" destId="{6D155919-EED1-924F-B4FD-602289C30166}" srcOrd="1" destOrd="0" presId="urn:microsoft.com/office/officeart/2005/8/layout/hierarchy3"/>
    <dgm:cxn modelId="{6272FA44-3603-6E42-B6B2-778BCB582ACA}" type="presOf" srcId="{6E23918E-4F5B-2845-BA45-13A1E5F87BC5}" destId="{8E621952-70ED-8541-A0FE-B75088D450A4}" srcOrd="0" destOrd="0" presId="urn:microsoft.com/office/officeart/2005/8/layout/hierarchy3"/>
    <dgm:cxn modelId="{F636074C-F0E8-AC40-B29D-08540FEC4F47}" srcId="{F817C127-6E46-2E49-A138-176B6880D817}" destId="{C5FC9B19-080D-8C41-8F41-ED1AFE21F773}" srcOrd="1" destOrd="0" parTransId="{3E67DF7A-256B-114B-A16B-79914EA37629}" sibTransId="{F199BF08-A1A5-2A47-AF6C-4CC19766B5C1}"/>
    <dgm:cxn modelId="{E5623671-EB07-2F4C-BC84-16C4B3183C7D}" type="presOf" srcId="{3E67DF7A-256B-114B-A16B-79914EA37629}" destId="{76DBBA24-AA77-AC40-ADD9-F086E0CAB131}" srcOrd="0" destOrd="0" presId="urn:microsoft.com/office/officeart/2005/8/layout/hierarchy3"/>
    <dgm:cxn modelId="{F5CEF777-55AF-C34F-9731-175249C7E8E2}" type="presOf" srcId="{D07929BF-A5F8-5F41-A721-C49BF699F949}" destId="{878722B0-D3B6-BD4A-9833-E0F2413104B2}" srcOrd="0" destOrd="0" presId="urn:microsoft.com/office/officeart/2005/8/layout/hierarchy3"/>
    <dgm:cxn modelId="{50B1CE85-CA1A-ED4E-8FF5-6F41757C9F44}" srcId="{F817C127-6E46-2E49-A138-176B6880D817}" destId="{D07929BF-A5F8-5F41-A721-C49BF699F949}" srcOrd="5" destOrd="0" parTransId="{9C698C07-8888-164F-9369-24B8A6C14D54}" sibTransId="{7E246CF3-9F5D-4240-AB0A-A28AD9BD0FB6}"/>
    <dgm:cxn modelId="{9F8E9D86-B813-3846-998C-0899E4EA68F4}" type="presOf" srcId="{EE3EA0B4-21F3-524B-94A4-163B8699142A}" destId="{BD447AD2-8CAE-004C-9CFC-AA209B3D021E}" srcOrd="0" destOrd="0" presId="urn:microsoft.com/office/officeart/2005/8/layout/hierarchy3"/>
    <dgm:cxn modelId="{2AD82287-29D1-484F-A95C-77E67B09CD75}" type="presOf" srcId="{D202186C-96B4-3040-98E5-BA647FD88E76}" destId="{3C78BAA3-2AF7-234A-A368-C5FBE3273950}" srcOrd="0" destOrd="0" presId="urn:microsoft.com/office/officeart/2005/8/layout/hierarchy3"/>
    <dgm:cxn modelId="{B2944488-D7E0-864E-945E-D1EBAE4DC37F}" type="presOf" srcId="{50951234-AF13-F244-96B4-AEB82DC44E1C}" destId="{DA2BA573-2502-D444-B79C-70039D7E5C7C}" srcOrd="0" destOrd="0" presId="urn:microsoft.com/office/officeart/2005/8/layout/hierarchy3"/>
    <dgm:cxn modelId="{752B9B90-9DA8-FD41-B502-D3C33B384059}" srcId="{F817C127-6E46-2E49-A138-176B6880D817}" destId="{EE3EA0B4-21F3-524B-94A4-163B8699142A}" srcOrd="3" destOrd="0" parTransId="{534882A9-88DE-DF46-AF31-835E36823E0E}" sibTransId="{DF6E4F3E-A077-CC46-984F-F78234A1B430}"/>
    <dgm:cxn modelId="{A179EF97-22B8-124F-B6A8-B2A117303BFC}" type="presOf" srcId="{39B73EB2-1847-CE4E-A133-20DA28D2619A}" destId="{17A15D49-D630-E048-975F-DF09EAC073EE}" srcOrd="0" destOrd="0" presId="urn:microsoft.com/office/officeart/2005/8/layout/hierarchy3"/>
    <dgm:cxn modelId="{BCD9CAB7-39E2-FE4E-98C3-19F9F87AF253}" type="presOf" srcId="{04CA78A1-A885-7247-8C85-E6956EB7308C}" destId="{8F4BD55E-7C37-5F48-95CF-F2A8024E3695}" srcOrd="0" destOrd="0" presId="urn:microsoft.com/office/officeart/2005/8/layout/hierarchy3"/>
    <dgm:cxn modelId="{7FC866C0-6528-9244-BE31-8E2CB5B0FA9F}" srcId="{F817C127-6E46-2E49-A138-176B6880D817}" destId="{1558D32D-2195-D949-8479-188B4C6F4ECF}" srcOrd="0" destOrd="0" parTransId="{04CA78A1-A885-7247-8C85-E6956EB7308C}" sibTransId="{9D153F5D-097E-2846-B729-D8C191C36BCE}"/>
    <dgm:cxn modelId="{F38FD2CD-1EBF-C84C-9D64-6984247B1941}" srcId="{D202186C-96B4-3040-98E5-BA647FD88E76}" destId="{F817C127-6E46-2E49-A138-176B6880D817}" srcOrd="0" destOrd="0" parTransId="{36C7900F-EA85-A849-8F7C-AA90E0420084}" sibTransId="{93E49C97-5DDA-6A49-B846-99886579597E}"/>
    <dgm:cxn modelId="{4C994FD5-31A3-0B42-B478-C936E835EE26}" type="presOf" srcId="{2E01613A-A73B-9D4D-8878-9DF31F86B6C4}" destId="{6CDC6F8B-73A0-DC4C-AC21-EE7404DF08E0}" srcOrd="0" destOrd="0" presId="urn:microsoft.com/office/officeart/2005/8/layout/hierarchy3"/>
    <dgm:cxn modelId="{2B095CD6-29C8-6047-972D-C4EF12F30980}" srcId="{F817C127-6E46-2E49-A138-176B6880D817}" destId="{50951234-AF13-F244-96B4-AEB82DC44E1C}" srcOrd="2" destOrd="0" parTransId="{6E23918E-4F5B-2845-BA45-13A1E5F87BC5}" sibTransId="{9C66F404-E2E4-2B48-A064-8AD577954F5F}"/>
    <dgm:cxn modelId="{7ED730DA-77E4-774D-9366-4B1BACD83555}" type="presOf" srcId="{9C698C07-8888-164F-9369-24B8A6C14D54}" destId="{9D5111BF-A97F-9C43-A83D-41DE99AC48EA}" srcOrd="0" destOrd="0" presId="urn:microsoft.com/office/officeart/2005/8/layout/hierarchy3"/>
    <dgm:cxn modelId="{32B8C1E1-4384-404A-A05F-906B977AD8AC}" type="presOf" srcId="{1558D32D-2195-D949-8479-188B4C6F4ECF}" destId="{CF6B5F2D-A654-7946-BF3B-FB32F16DF55D}" srcOrd="0" destOrd="0" presId="urn:microsoft.com/office/officeart/2005/8/layout/hierarchy3"/>
    <dgm:cxn modelId="{848EF5C2-5DF5-394A-B20D-8233F664ED54}" type="presParOf" srcId="{3C78BAA3-2AF7-234A-A368-C5FBE3273950}" destId="{1CD6F7A7-7257-7649-AFE5-67D869AA8F3F}" srcOrd="0" destOrd="0" presId="urn:microsoft.com/office/officeart/2005/8/layout/hierarchy3"/>
    <dgm:cxn modelId="{64F647A4-73AC-2246-8815-938CD2A01ABB}" type="presParOf" srcId="{1CD6F7A7-7257-7649-AFE5-67D869AA8F3F}" destId="{BECF822B-64A8-CB4A-B10E-47113DD30CDE}" srcOrd="0" destOrd="0" presId="urn:microsoft.com/office/officeart/2005/8/layout/hierarchy3"/>
    <dgm:cxn modelId="{6386B9AE-9094-5B47-B121-7D72333DC746}" type="presParOf" srcId="{BECF822B-64A8-CB4A-B10E-47113DD30CDE}" destId="{7CAF2B3D-EF65-0545-9699-B86DEC918E87}" srcOrd="0" destOrd="0" presId="urn:microsoft.com/office/officeart/2005/8/layout/hierarchy3"/>
    <dgm:cxn modelId="{BD4C84E0-53C9-AB49-95B6-D680C85A54EB}" type="presParOf" srcId="{BECF822B-64A8-CB4A-B10E-47113DD30CDE}" destId="{6D155919-EED1-924F-B4FD-602289C30166}" srcOrd="1" destOrd="0" presId="urn:microsoft.com/office/officeart/2005/8/layout/hierarchy3"/>
    <dgm:cxn modelId="{76206532-2B9E-F045-AD0F-F7D77F1EF985}" type="presParOf" srcId="{1CD6F7A7-7257-7649-AFE5-67D869AA8F3F}" destId="{1F0D0E65-EEC1-3542-AAA3-138483F931E0}" srcOrd="1" destOrd="0" presId="urn:microsoft.com/office/officeart/2005/8/layout/hierarchy3"/>
    <dgm:cxn modelId="{BD02A88D-FA5D-6D46-BC67-55F466768569}" type="presParOf" srcId="{1F0D0E65-EEC1-3542-AAA3-138483F931E0}" destId="{8F4BD55E-7C37-5F48-95CF-F2A8024E3695}" srcOrd="0" destOrd="0" presId="urn:microsoft.com/office/officeart/2005/8/layout/hierarchy3"/>
    <dgm:cxn modelId="{CB9393E6-695B-954C-A3F9-A1FE18BDA72B}" type="presParOf" srcId="{1F0D0E65-EEC1-3542-AAA3-138483F931E0}" destId="{CF6B5F2D-A654-7946-BF3B-FB32F16DF55D}" srcOrd="1" destOrd="0" presId="urn:microsoft.com/office/officeart/2005/8/layout/hierarchy3"/>
    <dgm:cxn modelId="{5F24681C-6AD1-D648-AB33-4E1A43924756}" type="presParOf" srcId="{1F0D0E65-EEC1-3542-AAA3-138483F931E0}" destId="{76DBBA24-AA77-AC40-ADD9-F086E0CAB131}" srcOrd="2" destOrd="0" presId="urn:microsoft.com/office/officeart/2005/8/layout/hierarchy3"/>
    <dgm:cxn modelId="{8B090F32-78B4-834F-877F-834E5DF3DF9B}" type="presParOf" srcId="{1F0D0E65-EEC1-3542-AAA3-138483F931E0}" destId="{2D5C3989-A80A-9A4F-A4C8-4C3583182FB5}" srcOrd="3" destOrd="0" presId="urn:microsoft.com/office/officeart/2005/8/layout/hierarchy3"/>
    <dgm:cxn modelId="{7D6E9C96-325A-8A4E-B0CF-5641D6A74583}" type="presParOf" srcId="{1F0D0E65-EEC1-3542-AAA3-138483F931E0}" destId="{8E621952-70ED-8541-A0FE-B75088D450A4}" srcOrd="4" destOrd="0" presId="urn:microsoft.com/office/officeart/2005/8/layout/hierarchy3"/>
    <dgm:cxn modelId="{D38D3E7F-9951-424B-90CB-165B2E838B99}" type="presParOf" srcId="{1F0D0E65-EEC1-3542-AAA3-138483F931E0}" destId="{DA2BA573-2502-D444-B79C-70039D7E5C7C}" srcOrd="5" destOrd="0" presId="urn:microsoft.com/office/officeart/2005/8/layout/hierarchy3"/>
    <dgm:cxn modelId="{B5CE297C-9147-1D47-BA71-64F375AD9999}" type="presParOf" srcId="{1F0D0E65-EEC1-3542-AAA3-138483F931E0}" destId="{E10C5885-0820-5E47-B18E-CF9E2AC38EF4}" srcOrd="6" destOrd="0" presId="urn:microsoft.com/office/officeart/2005/8/layout/hierarchy3"/>
    <dgm:cxn modelId="{EAD3D7DC-E570-8B44-B59E-41E52E30A1FB}" type="presParOf" srcId="{1F0D0E65-EEC1-3542-AAA3-138483F931E0}" destId="{BD447AD2-8CAE-004C-9CFC-AA209B3D021E}" srcOrd="7" destOrd="0" presId="urn:microsoft.com/office/officeart/2005/8/layout/hierarchy3"/>
    <dgm:cxn modelId="{4D29871D-F51F-E542-8C43-53A9795EE2B3}" type="presParOf" srcId="{1F0D0E65-EEC1-3542-AAA3-138483F931E0}" destId="{17A15D49-D630-E048-975F-DF09EAC073EE}" srcOrd="8" destOrd="0" presId="urn:microsoft.com/office/officeart/2005/8/layout/hierarchy3"/>
    <dgm:cxn modelId="{795B4E5D-5669-5641-8F2B-52D1AA6B2EC1}" type="presParOf" srcId="{1F0D0E65-EEC1-3542-AAA3-138483F931E0}" destId="{6CDC6F8B-73A0-DC4C-AC21-EE7404DF08E0}" srcOrd="9" destOrd="0" presId="urn:microsoft.com/office/officeart/2005/8/layout/hierarchy3"/>
    <dgm:cxn modelId="{0A1DD366-D159-4047-A700-3DA2127DB7EC}" type="presParOf" srcId="{1F0D0E65-EEC1-3542-AAA3-138483F931E0}" destId="{9D5111BF-A97F-9C43-A83D-41DE99AC48EA}" srcOrd="10" destOrd="0" presId="urn:microsoft.com/office/officeart/2005/8/layout/hierarchy3"/>
    <dgm:cxn modelId="{15DF8E3C-03DF-3A45-BCF8-8FB751B015A5}" type="presParOf" srcId="{1F0D0E65-EEC1-3542-AAA3-138483F931E0}" destId="{878722B0-D3B6-BD4A-9833-E0F2413104B2}" srcOrd="11" destOrd="0" presId="urn:microsoft.com/office/officeart/2005/8/layout/hierarchy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202186C-96B4-3040-98E5-BA647FD88E76}" type="doc">
      <dgm:prSet loTypeId="urn:microsoft.com/office/officeart/2005/8/layout/hierarchy3" loCatId="" qsTypeId="urn:microsoft.com/office/officeart/2005/8/quickstyle/simple1" qsCatId="simple" csTypeId="urn:microsoft.com/office/officeart/2005/8/colors/accent1_2" csCatId="accent1" phldr="1"/>
      <dgm:spPr/>
      <dgm:t>
        <a:bodyPr/>
        <a:lstStyle/>
        <a:p>
          <a:endParaRPr lang="en-GB"/>
        </a:p>
      </dgm:t>
    </dgm:pt>
    <dgm:pt modelId="{F817C127-6E46-2E49-A138-176B6880D817}">
      <dgm:prSet phldrT="[Text]" custT="1"/>
      <dgm:spPr/>
      <dgm:t>
        <a:bodyPr/>
        <a:lstStyle/>
        <a:p>
          <a:r>
            <a:rPr lang="en-GB" sz="2000" b="1" dirty="0"/>
            <a:t>Categorical variables</a:t>
          </a:r>
        </a:p>
      </dgm:t>
    </dgm:pt>
    <dgm:pt modelId="{36C7900F-EA85-A849-8F7C-AA90E0420084}" type="parTrans" cxnId="{F38FD2CD-1EBF-C84C-9D64-6984247B1941}">
      <dgm:prSet/>
      <dgm:spPr/>
      <dgm:t>
        <a:bodyPr/>
        <a:lstStyle/>
        <a:p>
          <a:endParaRPr lang="en-GB"/>
        </a:p>
      </dgm:t>
    </dgm:pt>
    <dgm:pt modelId="{93E49C97-5DDA-6A49-B846-99886579597E}" type="sibTrans" cxnId="{F38FD2CD-1EBF-C84C-9D64-6984247B1941}">
      <dgm:prSet/>
      <dgm:spPr/>
      <dgm:t>
        <a:bodyPr/>
        <a:lstStyle/>
        <a:p>
          <a:endParaRPr lang="en-GB"/>
        </a:p>
      </dgm:t>
    </dgm:pt>
    <dgm:pt modelId="{1558D32D-2195-D949-8479-188B4C6F4ECF}">
      <dgm:prSet phldrT="[Text]" custT="1"/>
      <dgm:spPr/>
      <dgm:t>
        <a:bodyPr/>
        <a:lstStyle/>
        <a:p>
          <a:r>
            <a:rPr lang="en-GB" sz="1400" b="0" i="0" dirty="0"/>
            <a:t>field: 220 unique answers</a:t>
          </a:r>
          <a:endParaRPr lang="en-GB" sz="1400" dirty="0"/>
        </a:p>
      </dgm:t>
    </dgm:pt>
    <dgm:pt modelId="{04CA78A1-A885-7247-8C85-E6956EB7308C}" type="parTrans" cxnId="{7FC866C0-6528-9244-BE31-8E2CB5B0FA9F}">
      <dgm:prSet/>
      <dgm:spPr/>
      <dgm:t>
        <a:bodyPr/>
        <a:lstStyle/>
        <a:p>
          <a:endParaRPr lang="en-GB"/>
        </a:p>
      </dgm:t>
    </dgm:pt>
    <dgm:pt modelId="{9D153F5D-097E-2846-B729-D8C191C36BCE}" type="sibTrans" cxnId="{7FC866C0-6528-9244-BE31-8E2CB5B0FA9F}">
      <dgm:prSet/>
      <dgm:spPr/>
      <dgm:t>
        <a:bodyPr/>
        <a:lstStyle/>
        <a:p>
          <a:endParaRPr lang="en-GB"/>
        </a:p>
      </dgm:t>
    </dgm:pt>
    <dgm:pt modelId="{C5FC9B19-080D-8C41-8F41-ED1AFE21F773}">
      <dgm:prSet phldrT="[Text]" custT="1"/>
      <dgm:spPr/>
      <dgm:t>
        <a:bodyPr/>
        <a:lstStyle/>
        <a:p>
          <a:r>
            <a:rPr lang="en-GB" sz="1400" b="0" i="0" dirty="0"/>
            <a:t>from: 245 unique answers</a:t>
          </a:r>
          <a:endParaRPr lang="en-GB" sz="1400" dirty="0"/>
        </a:p>
      </dgm:t>
    </dgm:pt>
    <dgm:pt modelId="{3E67DF7A-256B-114B-A16B-79914EA37629}" type="parTrans" cxnId="{F636074C-F0E8-AC40-B29D-08540FEC4F47}">
      <dgm:prSet/>
      <dgm:spPr/>
      <dgm:t>
        <a:bodyPr/>
        <a:lstStyle/>
        <a:p>
          <a:endParaRPr lang="en-GB"/>
        </a:p>
      </dgm:t>
    </dgm:pt>
    <dgm:pt modelId="{F199BF08-A1A5-2A47-AF6C-4CC19766B5C1}" type="sibTrans" cxnId="{F636074C-F0E8-AC40-B29D-08540FEC4F47}">
      <dgm:prSet/>
      <dgm:spPr/>
      <dgm:t>
        <a:bodyPr/>
        <a:lstStyle/>
        <a:p>
          <a:endParaRPr lang="en-GB"/>
        </a:p>
      </dgm:t>
    </dgm:pt>
    <dgm:pt modelId="{50951234-AF13-F244-96B4-AEB82DC44E1C}">
      <dgm:prSet custT="1"/>
      <dgm:spPr/>
      <dgm:t>
        <a:bodyPr/>
        <a:lstStyle/>
        <a:p>
          <a:r>
            <a:rPr lang="en-GB" sz="1400" b="0" i="0" dirty="0"/>
            <a:t>career: 220 unique answers</a:t>
          </a:r>
          <a:endParaRPr lang="en-GB" sz="1400" dirty="0"/>
        </a:p>
      </dgm:t>
    </dgm:pt>
    <dgm:pt modelId="{6E23918E-4F5B-2845-BA45-13A1E5F87BC5}" type="parTrans" cxnId="{2B095CD6-29C8-6047-972D-C4EF12F30980}">
      <dgm:prSet/>
      <dgm:spPr/>
      <dgm:t>
        <a:bodyPr/>
        <a:lstStyle/>
        <a:p>
          <a:endParaRPr lang="en-GB"/>
        </a:p>
      </dgm:t>
    </dgm:pt>
    <dgm:pt modelId="{9C66F404-E2E4-2B48-A064-8AD577954F5F}" type="sibTrans" cxnId="{2B095CD6-29C8-6047-972D-C4EF12F30980}">
      <dgm:prSet/>
      <dgm:spPr/>
      <dgm:t>
        <a:bodyPr/>
        <a:lstStyle/>
        <a:p>
          <a:endParaRPr lang="en-GB"/>
        </a:p>
      </dgm:t>
    </dgm:pt>
    <dgm:pt modelId="{3C78BAA3-2AF7-234A-A368-C5FBE3273950}" type="pres">
      <dgm:prSet presAssocID="{D202186C-96B4-3040-98E5-BA647FD88E76}" presName="diagram" presStyleCnt="0">
        <dgm:presLayoutVars>
          <dgm:chPref val="1"/>
          <dgm:dir/>
          <dgm:animOne val="branch"/>
          <dgm:animLvl val="lvl"/>
          <dgm:resizeHandles/>
        </dgm:presLayoutVars>
      </dgm:prSet>
      <dgm:spPr/>
    </dgm:pt>
    <dgm:pt modelId="{1CD6F7A7-7257-7649-AFE5-67D869AA8F3F}" type="pres">
      <dgm:prSet presAssocID="{F817C127-6E46-2E49-A138-176B6880D817}" presName="root" presStyleCnt="0"/>
      <dgm:spPr/>
    </dgm:pt>
    <dgm:pt modelId="{BECF822B-64A8-CB4A-B10E-47113DD30CDE}" type="pres">
      <dgm:prSet presAssocID="{F817C127-6E46-2E49-A138-176B6880D817}" presName="rootComposite" presStyleCnt="0"/>
      <dgm:spPr/>
    </dgm:pt>
    <dgm:pt modelId="{7CAF2B3D-EF65-0545-9699-B86DEC918E87}" type="pres">
      <dgm:prSet presAssocID="{F817C127-6E46-2E49-A138-176B6880D817}" presName="rootText" presStyleLbl="node1" presStyleIdx="0" presStyleCnt="1" custScaleX="307442" custScaleY="94223"/>
      <dgm:spPr/>
    </dgm:pt>
    <dgm:pt modelId="{6D155919-EED1-924F-B4FD-602289C30166}" type="pres">
      <dgm:prSet presAssocID="{F817C127-6E46-2E49-A138-176B6880D817}" presName="rootConnector" presStyleLbl="node1" presStyleIdx="0" presStyleCnt="1"/>
      <dgm:spPr/>
    </dgm:pt>
    <dgm:pt modelId="{1F0D0E65-EEC1-3542-AAA3-138483F931E0}" type="pres">
      <dgm:prSet presAssocID="{F817C127-6E46-2E49-A138-176B6880D817}" presName="childShape" presStyleCnt="0"/>
      <dgm:spPr/>
    </dgm:pt>
    <dgm:pt modelId="{8F4BD55E-7C37-5F48-95CF-F2A8024E3695}" type="pres">
      <dgm:prSet presAssocID="{04CA78A1-A885-7247-8C85-E6956EB7308C}" presName="Name13" presStyleLbl="parChTrans1D2" presStyleIdx="0" presStyleCnt="3"/>
      <dgm:spPr/>
    </dgm:pt>
    <dgm:pt modelId="{CF6B5F2D-A654-7946-BF3B-FB32F16DF55D}" type="pres">
      <dgm:prSet presAssocID="{1558D32D-2195-D949-8479-188B4C6F4ECF}" presName="childText" presStyleLbl="bgAcc1" presStyleIdx="0" presStyleCnt="3" custScaleX="231937">
        <dgm:presLayoutVars>
          <dgm:bulletEnabled val="1"/>
        </dgm:presLayoutVars>
      </dgm:prSet>
      <dgm:spPr/>
    </dgm:pt>
    <dgm:pt modelId="{76DBBA24-AA77-AC40-ADD9-F086E0CAB131}" type="pres">
      <dgm:prSet presAssocID="{3E67DF7A-256B-114B-A16B-79914EA37629}" presName="Name13" presStyleLbl="parChTrans1D2" presStyleIdx="1" presStyleCnt="3"/>
      <dgm:spPr/>
    </dgm:pt>
    <dgm:pt modelId="{2D5C3989-A80A-9A4F-A4C8-4C3583182FB5}" type="pres">
      <dgm:prSet presAssocID="{C5FC9B19-080D-8C41-8F41-ED1AFE21F773}" presName="childText" presStyleLbl="bgAcc1" presStyleIdx="1" presStyleCnt="3" custScaleX="231937">
        <dgm:presLayoutVars>
          <dgm:bulletEnabled val="1"/>
        </dgm:presLayoutVars>
      </dgm:prSet>
      <dgm:spPr/>
    </dgm:pt>
    <dgm:pt modelId="{8E621952-70ED-8541-A0FE-B75088D450A4}" type="pres">
      <dgm:prSet presAssocID="{6E23918E-4F5B-2845-BA45-13A1E5F87BC5}" presName="Name13" presStyleLbl="parChTrans1D2" presStyleIdx="2" presStyleCnt="3"/>
      <dgm:spPr/>
    </dgm:pt>
    <dgm:pt modelId="{DA2BA573-2502-D444-B79C-70039D7E5C7C}" type="pres">
      <dgm:prSet presAssocID="{50951234-AF13-F244-96B4-AEB82DC44E1C}" presName="childText" presStyleLbl="bgAcc1" presStyleIdx="2" presStyleCnt="3" custScaleX="231937">
        <dgm:presLayoutVars>
          <dgm:bulletEnabled val="1"/>
        </dgm:presLayoutVars>
      </dgm:prSet>
      <dgm:spPr/>
    </dgm:pt>
  </dgm:ptLst>
  <dgm:cxnLst>
    <dgm:cxn modelId="{0BABD138-A1E6-B64E-90B0-4AEAFE5FFC2F}" type="presOf" srcId="{C5FC9B19-080D-8C41-8F41-ED1AFE21F773}" destId="{2D5C3989-A80A-9A4F-A4C8-4C3583182FB5}" srcOrd="0" destOrd="0" presId="urn:microsoft.com/office/officeart/2005/8/layout/hierarchy3"/>
    <dgm:cxn modelId="{DD38DF39-81EB-9847-86D7-24752934C0E6}" type="presOf" srcId="{F817C127-6E46-2E49-A138-176B6880D817}" destId="{7CAF2B3D-EF65-0545-9699-B86DEC918E87}" srcOrd="0" destOrd="0" presId="urn:microsoft.com/office/officeart/2005/8/layout/hierarchy3"/>
    <dgm:cxn modelId="{15C4BC3B-E393-FD40-B90E-EE505C9AD2AE}" type="presOf" srcId="{F817C127-6E46-2E49-A138-176B6880D817}" destId="{6D155919-EED1-924F-B4FD-602289C30166}" srcOrd="1" destOrd="0" presId="urn:microsoft.com/office/officeart/2005/8/layout/hierarchy3"/>
    <dgm:cxn modelId="{6272FA44-3603-6E42-B6B2-778BCB582ACA}" type="presOf" srcId="{6E23918E-4F5B-2845-BA45-13A1E5F87BC5}" destId="{8E621952-70ED-8541-A0FE-B75088D450A4}" srcOrd="0" destOrd="0" presId="urn:microsoft.com/office/officeart/2005/8/layout/hierarchy3"/>
    <dgm:cxn modelId="{F636074C-F0E8-AC40-B29D-08540FEC4F47}" srcId="{F817C127-6E46-2E49-A138-176B6880D817}" destId="{C5FC9B19-080D-8C41-8F41-ED1AFE21F773}" srcOrd="1" destOrd="0" parTransId="{3E67DF7A-256B-114B-A16B-79914EA37629}" sibTransId="{F199BF08-A1A5-2A47-AF6C-4CC19766B5C1}"/>
    <dgm:cxn modelId="{E5623671-EB07-2F4C-BC84-16C4B3183C7D}" type="presOf" srcId="{3E67DF7A-256B-114B-A16B-79914EA37629}" destId="{76DBBA24-AA77-AC40-ADD9-F086E0CAB131}" srcOrd="0" destOrd="0" presId="urn:microsoft.com/office/officeart/2005/8/layout/hierarchy3"/>
    <dgm:cxn modelId="{2AD82287-29D1-484F-A95C-77E67B09CD75}" type="presOf" srcId="{D202186C-96B4-3040-98E5-BA647FD88E76}" destId="{3C78BAA3-2AF7-234A-A368-C5FBE3273950}" srcOrd="0" destOrd="0" presId="urn:microsoft.com/office/officeart/2005/8/layout/hierarchy3"/>
    <dgm:cxn modelId="{B2944488-D7E0-864E-945E-D1EBAE4DC37F}" type="presOf" srcId="{50951234-AF13-F244-96B4-AEB82DC44E1C}" destId="{DA2BA573-2502-D444-B79C-70039D7E5C7C}" srcOrd="0" destOrd="0" presId="urn:microsoft.com/office/officeart/2005/8/layout/hierarchy3"/>
    <dgm:cxn modelId="{BCD9CAB7-39E2-FE4E-98C3-19F9F87AF253}" type="presOf" srcId="{04CA78A1-A885-7247-8C85-E6956EB7308C}" destId="{8F4BD55E-7C37-5F48-95CF-F2A8024E3695}" srcOrd="0" destOrd="0" presId="urn:microsoft.com/office/officeart/2005/8/layout/hierarchy3"/>
    <dgm:cxn modelId="{7FC866C0-6528-9244-BE31-8E2CB5B0FA9F}" srcId="{F817C127-6E46-2E49-A138-176B6880D817}" destId="{1558D32D-2195-D949-8479-188B4C6F4ECF}" srcOrd="0" destOrd="0" parTransId="{04CA78A1-A885-7247-8C85-E6956EB7308C}" sibTransId="{9D153F5D-097E-2846-B729-D8C191C36BCE}"/>
    <dgm:cxn modelId="{F38FD2CD-1EBF-C84C-9D64-6984247B1941}" srcId="{D202186C-96B4-3040-98E5-BA647FD88E76}" destId="{F817C127-6E46-2E49-A138-176B6880D817}" srcOrd="0" destOrd="0" parTransId="{36C7900F-EA85-A849-8F7C-AA90E0420084}" sibTransId="{93E49C97-5DDA-6A49-B846-99886579597E}"/>
    <dgm:cxn modelId="{2B095CD6-29C8-6047-972D-C4EF12F30980}" srcId="{F817C127-6E46-2E49-A138-176B6880D817}" destId="{50951234-AF13-F244-96B4-AEB82DC44E1C}" srcOrd="2" destOrd="0" parTransId="{6E23918E-4F5B-2845-BA45-13A1E5F87BC5}" sibTransId="{9C66F404-E2E4-2B48-A064-8AD577954F5F}"/>
    <dgm:cxn modelId="{32B8C1E1-4384-404A-A05F-906B977AD8AC}" type="presOf" srcId="{1558D32D-2195-D949-8479-188B4C6F4ECF}" destId="{CF6B5F2D-A654-7946-BF3B-FB32F16DF55D}" srcOrd="0" destOrd="0" presId="urn:microsoft.com/office/officeart/2005/8/layout/hierarchy3"/>
    <dgm:cxn modelId="{848EF5C2-5DF5-394A-B20D-8233F664ED54}" type="presParOf" srcId="{3C78BAA3-2AF7-234A-A368-C5FBE3273950}" destId="{1CD6F7A7-7257-7649-AFE5-67D869AA8F3F}" srcOrd="0" destOrd="0" presId="urn:microsoft.com/office/officeart/2005/8/layout/hierarchy3"/>
    <dgm:cxn modelId="{64F647A4-73AC-2246-8815-938CD2A01ABB}" type="presParOf" srcId="{1CD6F7A7-7257-7649-AFE5-67D869AA8F3F}" destId="{BECF822B-64A8-CB4A-B10E-47113DD30CDE}" srcOrd="0" destOrd="0" presId="urn:microsoft.com/office/officeart/2005/8/layout/hierarchy3"/>
    <dgm:cxn modelId="{6386B9AE-9094-5B47-B121-7D72333DC746}" type="presParOf" srcId="{BECF822B-64A8-CB4A-B10E-47113DD30CDE}" destId="{7CAF2B3D-EF65-0545-9699-B86DEC918E87}" srcOrd="0" destOrd="0" presId="urn:microsoft.com/office/officeart/2005/8/layout/hierarchy3"/>
    <dgm:cxn modelId="{BD4C84E0-53C9-AB49-95B6-D680C85A54EB}" type="presParOf" srcId="{BECF822B-64A8-CB4A-B10E-47113DD30CDE}" destId="{6D155919-EED1-924F-B4FD-602289C30166}" srcOrd="1" destOrd="0" presId="urn:microsoft.com/office/officeart/2005/8/layout/hierarchy3"/>
    <dgm:cxn modelId="{76206532-2B9E-F045-AD0F-F7D77F1EF985}" type="presParOf" srcId="{1CD6F7A7-7257-7649-AFE5-67D869AA8F3F}" destId="{1F0D0E65-EEC1-3542-AAA3-138483F931E0}" srcOrd="1" destOrd="0" presId="urn:microsoft.com/office/officeart/2005/8/layout/hierarchy3"/>
    <dgm:cxn modelId="{BD02A88D-FA5D-6D46-BC67-55F466768569}" type="presParOf" srcId="{1F0D0E65-EEC1-3542-AAA3-138483F931E0}" destId="{8F4BD55E-7C37-5F48-95CF-F2A8024E3695}" srcOrd="0" destOrd="0" presId="urn:microsoft.com/office/officeart/2005/8/layout/hierarchy3"/>
    <dgm:cxn modelId="{CB9393E6-695B-954C-A3F9-A1FE18BDA72B}" type="presParOf" srcId="{1F0D0E65-EEC1-3542-AAA3-138483F931E0}" destId="{CF6B5F2D-A654-7946-BF3B-FB32F16DF55D}" srcOrd="1" destOrd="0" presId="urn:microsoft.com/office/officeart/2005/8/layout/hierarchy3"/>
    <dgm:cxn modelId="{5F24681C-6AD1-D648-AB33-4E1A43924756}" type="presParOf" srcId="{1F0D0E65-EEC1-3542-AAA3-138483F931E0}" destId="{76DBBA24-AA77-AC40-ADD9-F086E0CAB131}" srcOrd="2" destOrd="0" presId="urn:microsoft.com/office/officeart/2005/8/layout/hierarchy3"/>
    <dgm:cxn modelId="{8B090F32-78B4-834F-877F-834E5DF3DF9B}" type="presParOf" srcId="{1F0D0E65-EEC1-3542-AAA3-138483F931E0}" destId="{2D5C3989-A80A-9A4F-A4C8-4C3583182FB5}" srcOrd="3" destOrd="0" presId="urn:microsoft.com/office/officeart/2005/8/layout/hierarchy3"/>
    <dgm:cxn modelId="{7D6E9C96-325A-8A4E-B0CF-5641D6A74583}" type="presParOf" srcId="{1F0D0E65-EEC1-3542-AAA3-138483F931E0}" destId="{8E621952-70ED-8541-A0FE-B75088D450A4}" srcOrd="4" destOrd="0" presId="urn:microsoft.com/office/officeart/2005/8/layout/hierarchy3"/>
    <dgm:cxn modelId="{D38D3E7F-9951-424B-90CB-165B2E838B99}" type="presParOf" srcId="{1F0D0E65-EEC1-3542-AAA3-138483F931E0}" destId="{DA2BA573-2502-D444-B79C-70039D7E5C7C}" srcOrd="5"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12D3CE-9371-EE4E-8718-9223751A03FD}">
      <dsp:nvSpPr>
        <dsp:cNvPr id="0" name=""/>
        <dsp:cNvSpPr/>
      </dsp:nvSpPr>
      <dsp:spPr>
        <a:xfrm>
          <a:off x="12258" y="535608"/>
          <a:ext cx="1366350" cy="207274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76200" numCol="1" spcCol="1270" anchor="t" anchorCtr="0">
          <a:noAutofit/>
        </a:bodyPr>
        <a:lstStyle/>
        <a:p>
          <a:pPr marL="0" lvl="0" indent="0" algn="l" defTabSz="889000">
            <a:lnSpc>
              <a:spcPct val="90000"/>
            </a:lnSpc>
            <a:spcBef>
              <a:spcPct val="0"/>
            </a:spcBef>
            <a:spcAft>
              <a:spcPct val="35000"/>
            </a:spcAft>
            <a:buNone/>
          </a:pPr>
          <a:r>
            <a:rPr lang="en-US" sz="2000" kern="1200" dirty="0"/>
            <a:t>Signup / Time1</a:t>
          </a:r>
          <a:endParaRPr lang="en-GB" sz="2000" kern="1200" dirty="0"/>
        </a:p>
      </dsp:txBody>
      <dsp:txXfrm>
        <a:off x="12258" y="535608"/>
        <a:ext cx="1366350" cy="125011"/>
      </dsp:txXfrm>
    </dsp:sp>
    <dsp:sp modelId="{849D7883-DBAC-F143-A1DC-6FFFEBED0257}">
      <dsp:nvSpPr>
        <dsp:cNvPr id="0" name=""/>
        <dsp:cNvSpPr/>
      </dsp:nvSpPr>
      <dsp:spPr>
        <a:xfrm>
          <a:off x="100024" y="1786061"/>
          <a:ext cx="1663490" cy="2281500"/>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US" sz="1400" b="0" kern="1200" dirty="0"/>
            <a:t>Survey filled out by students that are interested in participating to register for the event</a:t>
          </a:r>
          <a:endParaRPr lang="en-GB" sz="1400" b="0" kern="1200" dirty="0"/>
        </a:p>
      </dsp:txBody>
      <dsp:txXfrm>
        <a:off x="148746" y="1834783"/>
        <a:ext cx="1566046" cy="2184056"/>
      </dsp:txXfrm>
    </dsp:sp>
    <dsp:sp modelId="{19C8E7EA-89EF-8843-A7B3-A179253505C1}">
      <dsp:nvSpPr>
        <dsp:cNvPr id="0" name=""/>
        <dsp:cNvSpPr/>
      </dsp:nvSpPr>
      <dsp:spPr>
        <a:xfrm>
          <a:off x="1633899" y="1045156"/>
          <a:ext cx="517865" cy="34018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
            <a:lnSpc>
              <a:spcPct val="90000"/>
            </a:lnSpc>
            <a:spcBef>
              <a:spcPct val="0"/>
            </a:spcBef>
            <a:spcAft>
              <a:spcPct val="35000"/>
            </a:spcAft>
            <a:buNone/>
          </a:pPr>
          <a:endParaRPr lang="en-GB" sz="400" kern="1200"/>
        </a:p>
      </dsp:txBody>
      <dsp:txXfrm>
        <a:off x="1633899" y="1113192"/>
        <a:ext cx="415811" cy="204109"/>
      </dsp:txXfrm>
    </dsp:sp>
    <dsp:sp modelId="{D0393E6F-50E8-4A4B-A534-7CF1C6F600DF}">
      <dsp:nvSpPr>
        <dsp:cNvPr id="0" name=""/>
        <dsp:cNvSpPr/>
      </dsp:nvSpPr>
      <dsp:spPr>
        <a:xfrm>
          <a:off x="2355713" y="535608"/>
          <a:ext cx="1366350" cy="207274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76200" numCol="1" spcCol="1270" anchor="t" anchorCtr="0">
          <a:noAutofit/>
        </a:bodyPr>
        <a:lstStyle/>
        <a:p>
          <a:pPr marL="0" lvl="0" indent="0" algn="l" defTabSz="889000">
            <a:lnSpc>
              <a:spcPct val="90000"/>
            </a:lnSpc>
            <a:spcBef>
              <a:spcPct val="0"/>
            </a:spcBef>
            <a:spcAft>
              <a:spcPct val="35000"/>
            </a:spcAft>
            <a:buNone/>
          </a:pPr>
          <a:r>
            <a:rPr lang="en-GB" sz="2000" b="0" i="0" kern="1200" dirty="0"/>
            <a:t>four minute "first date”</a:t>
          </a:r>
          <a:endParaRPr lang="en-GB" sz="2000" kern="1200" dirty="0"/>
        </a:p>
      </dsp:txBody>
      <dsp:txXfrm>
        <a:off x="2355713" y="535608"/>
        <a:ext cx="1366350" cy="125011"/>
      </dsp:txXfrm>
    </dsp:sp>
    <dsp:sp modelId="{F0FEE61B-172A-254F-B1A4-3162A87CD51B}">
      <dsp:nvSpPr>
        <dsp:cNvPr id="0" name=""/>
        <dsp:cNvSpPr/>
      </dsp:nvSpPr>
      <dsp:spPr>
        <a:xfrm>
          <a:off x="2443479" y="1786061"/>
          <a:ext cx="1663490" cy="2281500"/>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GB" sz="1400" b="0" i="0" kern="1200" dirty="0"/>
            <a:t>Questionnaire based on 6 attributes</a:t>
          </a:r>
          <a:endParaRPr lang="en-GB" sz="1400" kern="1200" dirty="0"/>
        </a:p>
        <a:p>
          <a:pPr marL="114300" lvl="1" indent="-114300" algn="l" defTabSz="622300">
            <a:lnSpc>
              <a:spcPct val="90000"/>
            </a:lnSpc>
            <a:spcBef>
              <a:spcPct val="0"/>
            </a:spcBef>
            <a:spcAft>
              <a:spcPct val="15000"/>
            </a:spcAft>
            <a:buChar char="•"/>
          </a:pPr>
          <a:r>
            <a:rPr lang="en-GB" sz="1400" kern="1200" dirty="0"/>
            <a:t>Meeting with 10 &gt; 22 persons, one scorecard after each date</a:t>
          </a:r>
        </a:p>
      </dsp:txBody>
      <dsp:txXfrm>
        <a:off x="2492201" y="1834783"/>
        <a:ext cx="1566046" cy="2184056"/>
      </dsp:txXfrm>
    </dsp:sp>
    <dsp:sp modelId="{307DEA72-9280-0449-82B9-C81366C3CD78}">
      <dsp:nvSpPr>
        <dsp:cNvPr id="0" name=""/>
        <dsp:cNvSpPr/>
      </dsp:nvSpPr>
      <dsp:spPr>
        <a:xfrm>
          <a:off x="3977354" y="1045156"/>
          <a:ext cx="517865" cy="34018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
            <a:lnSpc>
              <a:spcPct val="90000"/>
            </a:lnSpc>
            <a:spcBef>
              <a:spcPct val="0"/>
            </a:spcBef>
            <a:spcAft>
              <a:spcPct val="35000"/>
            </a:spcAft>
            <a:buNone/>
          </a:pPr>
          <a:endParaRPr lang="en-GB" sz="400" kern="1200"/>
        </a:p>
      </dsp:txBody>
      <dsp:txXfrm>
        <a:off x="3977354" y="1113192"/>
        <a:ext cx="415811" cy="204109"/>
      </dsp:txXfrm>
    </dsp:sp>
    <dsp:sp modelId="{9FD6D8DE-CE54-374D-9ADB-22E2BA8A10EF}">
      <dsp:nvSpPr>
        <dsp:cNvPr id="0" name=""/>
        <dsp:cNvSpPr/>
      </dsp:nvSpPr>
      <dsp:spPr>
        <a:xfrm>
          <a:off x="4699168" y="535608"/>
          <a:ext cx="1366350" cy="207274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76200" numCol="1" spcCol="1270" anchor="t" anchorCtr="0">
          <a:noAutofit/>
        </a:bodyPr>
        <a:lstStyle/>
        <a:p>
          <a:pPr marL="0" lvl="0" indent="0" algn="l" defTabSz="889000">
            <a:lnSpc>
              <a:spcPct val="90000"/>
            </a:lnSpc>
            <a:spcBef>
              <a:spcPct val="0"/>
            </a:spcBef>
            <a:spcAft>
              <a:spcPct val="35000"/>
            </a:spcAft>
            <a:buNone/>
          </a:pPr>
          <a:r>
            <a:rPr lang="en-GB" sz="2000" kern="1200" dirty="0"/>
            <a:t>Halfway through meeting</a:t>
          </a:r>
        </a:p>
      </dsp:txBody>
      <dsp:txXfrm>
        <a:off x="4699168" y="535608"/>
        <a:ext cx="1366350" cy="125011"/>
      </dsp:txXfrm>
    </dsp:sp>
    <dsp:sp modelId="{30B44059-5F16-7E4E-9223-50F4E2091E9F}">
      <dsp:nvSpPr>
        <dsp:cNvPr id="0" name=""/>
        <dsp:cNvSpPr/>
      </dsp:nvSpPr>
      <dsp:spPr>
        <a:xfrm>
          <a:off x="4786935" y="1786061"/>
          <a:ext cx="1663490" cy="2281500"/>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GB" sz="1400" kern="1200" dirty="0"/>
            <a:t>Questionnaire asking again about what people are looking for in the opposite sex during the speed dating</a:t>
          </a:r>
        </a:p>
      </dsp:txBody>
      <dsp:txXfrm>
        <a:off x="4835657" y="1834783"/>
        <a:ext cx="1566046" cy="2184056"/>
      </dsp:txXfrm>
    </dsp:sp>
    <dsp:sp modelId="{AEF7B0E4-AAE4-FD4A-B238-7D5169EE2EAB}">
      <dsp:nvSpPr>
        <dsp:cNvPr id="0" name=""/>
        <dsp:cNvSpPr/>
      </dsp:nvSpPr>
      <dsp:spPr>
        <a:xfrm>
          <a:off x="6320809" y="1045156"/>
          <a:ext cx="517865" cy="34018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
            <a:lnSpc>
              <a:spcPct val="90000"/>
            </a:lnSpc>
            <a:spcBef>
              <a:spcPct val="0"/>
            </a:spcBef>
            <a:spcAft>
              <a:spcPct val="35000"/>
            </a:spcAft>
            <a:buNone/>
          </a:pPr>
          <a:endParaRPr lang="en-GB" sz="400" kern="1200"/>
        </a:p>
      </dsp:txBody>
      <dsp:txXfrm>
        <a:off x="6320809" y="1113192"/>
        <a:ext cx="415811" cy="204109"/>
      </dsp:txXfrm>
    </dsp:sp>
    <dsp:sp modelId="{1346EA22-0510-2740-AA67-EB1CE7B47133}">
      <dsp:nvSpPr>
        <dsp:cNvPr id="0" name=""/>
        <dsp:cNvSpPr/>
      </dsp:nvSpPr>
      <dsp:spPr>
        <a:xfrm>
          <a:off x="7042623" y="535608"/>
          <a:ext cx="1366350" cy="207274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76200" numCol="1" spcCol="1270" anchor="t" anchorCtr="0">
          <a:noAutofit/>
        </a:bodyPr>
        <a:lstStyle/>
        <a:p>
          <a:pPr marL="0" lvl="0" indent="0" algn="l" defTabSz="889000">
            <a:lnSpc>
              <a:spcPct val="90000"/>
            </a:lnSpc>
            <a:spcBef>
              <a:spcPct val="0"/>
            </a:spcBef>
            <a:spcAft>
              <a:spcPct val="35000"/>
            </a:spcAft>
            <a:buNone/>
          </a:pPr>
          <a:r>
            <a:rPr lang="en-US" sz="2000" kern="1200" dirty="0" err="1"/>
            <a:t>Followup</a:t>
          </a:r>
          <a:r>
            <a:rPr lang="en-US" sz="2000" kern="1200" dirty="0"/>
            <a:t> / Time2</a:t>
          </a:r>
          <a:endParaRPr lang="en-GB" sz="2000" kern="1200" dirty="0"/>
        </a:p>
      </dsp:txBody>
      <dsp:txXfrm>
        <a:off x="7042623" y="535608"/>
        <a:ext cx="1366350" cy="125011"/>
      </dsp:txXfrm>
    </dsp:sp>
    <dsp:sp modelId="{DEABF5B6-C509-1449-A2B7-F25666BA59BB}">
      <dsp:nvSpPr>
        <dsp:cNvPr id="0" name=""/>
        <dsp:cNvSpPr/>
      </dsp:nvSpPr>
      <dsp:spPr>
        <a:xfrm>
          <a:off x="7130390" y="1786061"/>
          <a:ext cx="1663490" cy="2281500"/>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GB" sz="1400" kern="1200" dirty="0"/>
            <a:t>Questionnaire Day+1 – after the speed dating</a:t>
          </a:r>
        </a:p>
      </dsp:txBody>
      <dsp:txXfrm>
        <a:off x="7179112" y="1834783"/>
        <a:ext cx="1566046" cy="2184056"/>
      </dsp:txXfrm>
    </dsp:sp>
    <dsp:sp modelId="{3853E4ED-FB12-4543-9291-C0CA5778256A}">
      <dsp:nvSpPr>
        <dsp:cNvPr id="0" name=""/>
        <dsp:cNvSpPr/>
      </dsp:nvSpPr>
      <dsp:spPr>
        <a:xfrm>
          <a:off x="8664264" y="1045156"/>
          <a:ext cx="517865" cy="34018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77800">
            <a:lnSpc>
              <a:spcPct val="90000"/>
            </a:lnSpc>
            <a:spcBef>
              <a:spcPct val="0"/>
            </a:spcBef>
            <a:spcAft>
              <a:spcPct val="35000"/>
            </a:spcAft>
            <a:buNone/>
          </a:pPr>
          <a:endParaRPr lang="en-GB" sz="400" kern="1200"/>
        </a:p>
      </dsp:txBody>
      <dsp:txXfrm>
        <a:off x="8664264" y="1113192"/>
        <a:ext cx="415811" cy="204109"/>
      </dsp:txXfrm>
    </dsp:sp>
    <dsp:sp modelId="{81686FC9-0EAB-7747-A091-2114F12B752B}">
      <dsp:nvSpPr>
        <dsp:cNvPr id="0" name=""/>
        <dsp:cNvSpPr/>
      </dsp:nvSpPr>
      <dsp:spPr>
        <a:xfrm>
          <a:off x="9386078" y="535608"/>
          <a:ext cx="1366350" cy="207274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142240" rIns="142240" bIns="76200" numCol="1" spcCol="1270" anchor="t" anchorCtr="0">
          <a:noAutofit/>
        </a:bodyPr>
        <a:lstStyle/>
        <a:p>
          <a:pPr marL="0" lvl="0" indent="0" algn="l" defTabSz="889000">
            <a:lnSpc>
              <a:spcPct val="90000"/>
            </a:lnSpc>
            <a:spcBef>
              <a:spcPct val="0"/>
            </a:spcBef>
            <a:spcAft>
              <a:spcPct val="35000"/>
            </a:spcAft>
            <a:buNone/>
          </a:pPr>
          <a:r>
            <a:rPr lang="en-US" sz="2000" b="0" kern="1200" dirty="0"/>
            <a:t>Followup2 / Time3</a:t>
          </a:r>
          <a:endParaRPr lang="en-CH" sz="2000" b="0" kern="1200" dirty="0"/>
        </a:p>
      </dsp:txBody>
      <dsp:txXfrm>
        <a:off x="9386078" y="535608"/>
        <a:ext cx="1366350" cy="125011"/>
      </dsp:txXfrm>
    </dsp:sp>
    <dsp:sp modelId="{5DB098DD-B517-8949-99EC-7468154AA05E}">
      <dsp:nvSpPr>
        <dsp:cNvPr id="0" name=""/>
        <dsp:cNvSpPr/>
      </dsp:nvSpPr>
      <dsp:spPr>
        <a:xfrm>
          <a:off x="9473845" y="1786061"/>
          <a:ext cx="1663490" cy="2281500"/>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99568" rIns="99568" bIns="99568" numCol="1" spcCol="1270" anchor="t" anchorCtr="0">
          <a:noAutofit/>
        </a:bodyPr>
        <a:lstStyle/>
        <a:p>
          <a:pPr marL="114300" lvl="1" indent="-114300" algn="l" defTabSz="622300">
            <a:lnSpc>
              <a:spcPct val="90000"/>
            </a:lnSpc>
            <a:spcBef>
              <a:spcPct val="0"/>
            </a:spcBef>
            <a:spcAft>
              <a:spcPct val="15000"/>
            </a:spcAft>
            <a:buChar char="•"/>
          </a:pPr>
          <a:r>
            <a:rPr lang="en-GB" sz="1400" kern="1200" dirty="0"/>
            <a:t>Questionnaire W+3/4 – after the speed dating</a:t>
          </a:r>
        </a:p>
      </dsp:txBody>
      <dsp:txXfrm>
        <a:off x="9522567" y="1834783"/>
        <a:ext cx="1566046" cy="21840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AF2B3D-EF65-0545-9699-B86DEC918E87}">
      <dsp:nvSpPr>
        <dsp:cNvPr id="0" name=""/>
        <dsp:cNvSpPr/>
      </dsp:nvSpPr>
      <dsp:spPr>
        <a:xfrm>
          <a:off x="1282553" y="451"/>
          <a:ext cx="3406494" cy="52200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GB" sz="2000" b="1" kern="1200" dirty="0"/>
            <a:t>Individual data</a:t>
          </a:r>
        </a:p>
      </dsp:txBody>
      <dsp:txXfrm>
        <a:off x="1297842" y="15740"/>
        <a:ext cx="3375916" cy="491423"/>
      </dsp:txXfrm>
    </dsp:sp>
    <dsp:sp modelId="{8F4BD55E-7C37-5F48-95CF-F2A8024E3695}">
      <dsp:nvSpPr>
        <dsp:cNvPr id="0" name=""/>
        <dsp:cNvSpPr/>
      </dsp:nvSpPr>
      <dsp:spPr>
        <a:xfrm>
          <a:off x="1623203" y="522452"/>
          <a:ext cx="340649" cy="415504"/>
        </a:xfrm>
        <a:custGeom>
          <a:avLst/>
          <a:gdLst/>
          <a:ahLst/>
          <a:cxnLst/>
          <a:rect l="0" t="0" r="0" b="0"/>
          <a:pathLst>
            <a:path>
              <a:moveTo>
                <a:pt x="0" y="0"/>
              </a:moveTo>
              <a:lnTo>
                <a:pt x="0" y="415504"/>
              </a:lnTo>
              <a:lnTo>
                <a:pt x="340649" y="415504"/>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F6B5F2D-A654-7946-BF3B-FB32F16DF55D}">
      <dsp:nvSpPr>
        <dsp:cNvPr id="0" name=""/>
        <dsp:cNvSpPr/>
      </dsp:nvSpPr>
      <dsp:spPr>
        <a:xfrm>
          <a:off x="1963852" y="660954"/>
          <a:ext cx="2055912" cy="554006"/>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dirty="0"/>
            <a:t>demographics</a:t>
          </a:r>
          <a:endParaRPr lang="en-GB" sz="1400" kern="1200" dirty="0"/>
        </a:p>
      </dsp:txBody>
      <dsp:txXfrm>
        <a:off x="1980078" y="677180"/>
        <a:ext cx="2023460" cy="521554"/>
      </dsp:txXfrm>
    </dsp:sp>
    <dsp:sp modelId="{76DBBA24-AA77-AC40-ADD9-F086E0CAB131}">
      <dsp:nvSpPr>
        <dsp:cNvPr id="0" name=""/>
        <dsp:cNvSpPr/>
      </dsp:nvSpPr>
      <dsp:spPr>
        <a:xfrm>
          <a:off x="1623203" y="522452"/>
          <a:ext cx="340649" cy="1108012"/>
        </a:xfrm>
        <a:custGeom>
          <a:avLst/>
          <a:gdLst/>
          <a:ahLst/>
          <a:cxnLst/>
          <a:rect l="0" t="0" r="0" b="0"/>
          <a:pathLst>
            <a:path>
              <a:moveTo>
                <a:pt x="0" y="0"/>
              </a:moveTo>
              <a:lnTo>
                <a:pt x="0" y="1108012"/>
              </a:lnTo>
              <a:lnTo>
                <a:pt x="340649" y="1108012"/>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D5C3989-A80A-9A4F-A4C8-4C3583182FB5}">
      <dsp:nvSpPr>
        <dsp:cNvPr id="0" name=""/>
        <dsp:cNvSpPr/>
      </dsp:nvSpPr>
      <dsp:spPr>
        <a:xfrm>
          <a:off x="1963852" y="1353461"/>
          <a:ext cx="2055912" cy="554006"/>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dirty="0"/>
            <a:t>dating habits</a:t>
          </a:r>
          <a:endParaRPr lang="en-GB" sz="1400" kern="1200" dirty="0"/>
        </a:p>
      </dsp:txBody>
      <dsp:txXfrm>
        <a:off x="1980078" y="1369687"/>
        <a:ext cx="2023460" cy="521554"/>
      </dsp:txXfrm>
    </dsp:sp>
    <dsp:sp modelId="{8E621952-70ED-8541-A0FE-B75088D450A4}">
      <dsp:nvSpPr>
        <dsp:cNvPr id="0" name=""/>
        <dsp:cNvSpPr/>
      </dsp:nvSpPr>
      <dsp:spPr>
        <a:xfrm>
          <a:off x="1623203" y="522452"/>
          <a:ext cx="340649" cy="1800519"/>
        </a:xfrm>
        <a:custGeom>
          <a:avLst/>
          <a:gdLst/>
          <a:ahLst/>
          <a:cxnLst/>
          <a:rect l="0" t="0" r="0" b="0"/>
          <a:pathLst>
            <a:path>
              <a:moveTo>
                <a:pt x="0" y="0"/>
              </a:moveTo>
              <a:lnTo>
                <a:pt x="0" y="1800519"/>
              </a:lnTo>
              <a:lnTo>
                <a:pt x="340649" y="1800519"/>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2BA573-2502-D444-B79C-70039D7E5C7C}">
      <dsp:nvSpPr>
        <dsp:cNvPr id="0" name=""/>
        <dsp:cNvSpPr/>
      </dsp:nvSpPr>
      <dsp:spPr>
        <a:xfrm>
          <a:off x="1963852" y="2045969"/>
          <a:ext cx="2055912" cy="554006"/>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a:t>self-perception across key attributes</a:t>
          </a:r>
          <a:endParaRPr lang="en-GB" sz="1400" kern="1200"/>
        </a:p>
      </dsp:txBody>
      <dsp:txXfrm>
        <a:off x="1980078" y="2062195"/>
        <a:ext cx="2023460" cy="521554"/>
      </dsp:txXfrm>
    </dsp:sp>
    <dsp:sp modelId="{E10C5885-0820-5E47-B18E-CF9E2AC38EF4}">
      <dsp:nvSpPr>
        <dsp:cNvPr id="0" name=""/>
        <dsp:cNvSpPr/>
      </dsp:nvSpPr>
      <dsp:spPr>
        <a:xfrm>
          <a:off x="1623203" y="522452"/>
          <a:ext cx="340649" cy="2493027"/>
        </a:xfrm>
        <a:custGeom>
          <a:avLst/>
          <a:gdLst/>
          <a:ahLst/>
          <a:cxnLst/>
          <a:rect l="0" t="0" r="0" b="0"/>
          <a:pathLst>
            <a:path>
              <a:moveTo>
                <a:pt x="0" y="0"/>
              </a:moveTo>
              <a:lnTo>
                <a:pt x="0" y="2493027"/>
              </a:lnTo>
              <a:lnTo>
                <a:pt x="340649" y="2493027"/>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447AD2-8CAE-004C-9CFC-AA209B3D021E}">
      <dsp:nvSpPr>
        <dsp:cNvPr id="0" name=""/>
        <dsp:cNvSpPr/>
      </dsp:nvSpPr>
      <dsp:spPr>
        <a:xfrm>
          <a:off x="1963852" y="2738476"/>
          <a:ext cx="2055912" cy="554006"/>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a:t>beliefs on what others find valuable in a mate</a:t>
          </a:r>
          <a:endParaRPr lang="en-GB" sz="1400" kern="1200"/>
        </a:p>
      </dsp:txBody>
      <dsp:txXfrm>
        <a:off x="1980078" y="2754702"/>
        <a:ext cx="2023460" cy="521554"/>
      </dsp:txXfrm>
    </dsp:sp>
    <dsp:sp modelId="{17A15D49-D630-E048-975F-DF09EAC073EE}">
      <dsp:nvSpPr>
        <dsp:cNvPr id="0" name=""/>
        <dsp:cNvSpPr/>
      </dsp:nvSpPr>
      <dsp:spPr>
        <a:xfrm>
          <a:off x="1623203" y="522452"/>
          <a:ext cx="340649" cy="3185534"/>
        </a:xfrm>
        <a:custGeom>
          <a:avLst/>
          <a:gdLst/>
          <a:ahLst/>
          <a:cxnLst/>
          <a:rect l="0" t="0" r="0" b="0"/>
          <a:pathLst>
            <a:path>
              <a:moveTo>
                <a:pt x="0" y="0"/>
              </a:moveTo>
              <a:lnTo>
                <a:pt x="0" y="3185534"/>
              </a:lnTo>
              <a:lnTo>
                <a:pt x="340649" y="3185534"/>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DC6F8B-73A0-DC4C-AC21-EE7404DF08E0}">
      <dsp:nvSpPr>
        <dsp:cNvPr id="0" name=""/>
        <dsp:cNvSpPr/>
      </dsp:nvSpPr>
      <dsp:spPr>
        <a:xfrm>
          <a:off x="1963852" y="3430984"/>
          <a:ext cx="2055912" cy="554006"/>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a:t>lifestyle information</a:t>
          </a:r>
          <a:endParaRPr lang="en-GB" sz="1400" kern="1200"/>
        </a:p>
      </dsp:txBody>
      <dsp:txXfrm>
        <a:off x="1980078" y="3447210"/>
        <a:ext cx="2023460" cy="52155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AF2B3D-EF65-0545-9699-B86DEC918E87}">
      <dsp:nvSpPr>
        <dsp:cNvPr id="0" name=""/>
        <dsp:cNvSpPr/>
      </dsp:nvSpPr>
      <dsp:spPr>
        <a:xfrm>
          <a:off x="1283069" y="166"/>
          <a:ext cx="3405463" cy="469721"/>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GB" sz="2000" b="1" kern="1200" dirty="0"/>
            <a:t>Match attributes</a:t>
          </a:r>
        </a:p>
      </dsp:txBody>
      <dsp:txXfrm>
        <a:off x="1296827" y="13924"/>
        <a:ext cx="3377947" cy="442205"/>
      </dsp:txXfrm>
    </dsp:sp>
    <dsp:sp modelId="{8F4BD55E-7C37-5F48-95CF-F2A8024E3695}">
      <dsp:nvSpPr>
        <dsp:cNvPr id="0" name=""/>
        <dsp:cNvSpPr/>
      </dsp:nvSpPr>
      <dsp:spPr>
        <a:xfrm>
          <a:off x="1623615" y="469888"/>
          <a:ext cx="340546" cy="351538"/>
        </a:xfrm>
        <a:custGeom>
          <a:avLst/>
          <a:gdLst/>
          <a:ahLst/>
          <a:cxnLst/>
          <a:rect l="0" t="0" r="0" b="0"/>
          <a:pathLst>
            <a:path>
              <a:moveTo>
                <a:pt x="0" y="0"/>
              </a:moveTo>
              <a:lnTo>
                <a:pt x="0" y="351538"/>
              </a:lnTo>
              <a:lnTo>
                <a:pt x="340546" y="35153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F6B5F2D-A654-7946-BF3B-FB32F16DF55D}">
      <dsp:nvSpPr>
        <dsp:cNvPr id="0" name=""/>
        <dsp:cNvSpPr/>
      </dsp:nvSpPr>
      <dsp:spPr>
        <a:xfrm>
          <a:off x="1964162" y="587067"/>
          <a:ext cx="1739409" cy="468718"/>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dirty="0"/>
            <a:t>attractiveness</a:t>
          </a:r>
          <a:endParaRPr lang="en-GB" sz="1400" kern="1200" dirty="0"/>
        </a:p>
      </dsp:txBody>
      <dsp:txXfrm>
        <a:off x="1977890" y="600795"/>
        <a:ext cx="1711953" cy="441262"/>
      </dsp:txXfrm>
    </dsp:sp>
    <dsp:sp modelId="{76DBBA24-AA77-AC40-ADD9-F086E0CAB131}">
      <dsp:nvSpPr>
        <dsp:cNvPr id="0" name=""/>
        <dsp:cNvSpPr/>
      </dsp:nvSpPr>
      <dsp:spPr>
        <a:xfrm>
          <a:off x="1623615" y="469888"/>
          <a:ext cx="340546" cy="937436"/>
        </a:xfrm>
        <a:custGeom>
          <a:avLst/>
          <a:gdLst/>
          <a:ahLst/>
          <a:cxnLst/>
          <a:rect l="0" t="0" r="0" b="0"/>
          <a:pathLst>
            <a:path>
              <a:moveTo>
                <a:pt x="0" y="0"/>
              </a:moveTo>
              <a:lnTo>
                <a:pt x="0" y="937436"/>
              </a:lnTo>
              <a:lnTo>
                <a:pt x="340546" y="937436"/>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D5C3989-A80A-9A4F-A4C8-4C3583182FB5}">
      <dsp:nvSpPr>
        <dsp:cNvPr id="0" name=""/>
        <dsp:cNvSpPr/>
      </dsp:nvSpPr>
      <dsp:spPr>
        <a:xfrm>
          <a:off x="1964162" y="1172965"/>
          <a:ext cx="1739409" cy="468718"/>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dirty="0"/>
            <a:t>sincerity</a:t>
          </a:r>
          <a:endParaRPr lang="en-GB" sz="1400" kern="1200" dirty="0"/>
        </a:p>
      </dsp:txBody>
      <dsp:txXfrm>
        <a:off x="1977890" y="1186693"/>
        <a:ext cx="1711953" cy="441262"/>
      </dsp:txXfrm>
    </dsp:sp>
    <dsp:sp modelId="{8E621952-70ED-8541-A0FE-B75088D450A4}">
      <dsp:nvSpPr>
        <dsp:cNvPr id="0" name=""/>
        <dsp:cNvSpPr/>
      </dsp:nvSpPr>
      <dsp:spPr>
        <a:xfrm>
          <a:off x="1623615" y="469888"/>
          <a:ext cx="340546" cy="1523334"/>
        </a:xfrm>
        <a:custGeom>
          <a:avLst/>
          <a:gdLst/>
          <a:ahLst/>
          <a:cxnLst/>
          <a:rect l="0" t="0" r="0" b="0"/>
          <a:pathLst>
            <a:path>
              <a:moveTo>
                <a:pt x="0" y="0"/>
              </a:moveTo>
              <a:lnTo>
                <a:pt x="0" y="1523334"/>
              </a:lnTo>
              <a:lnTo>
                <a:pt x="340546" y="1523334"/>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2BA573-2502-D444-B79C-70039D7E5C7C}">
      <dsp:nvSpPr>
        <dsp:cNvPr id="0" name=""/>
        <dsp:cNvSpPr/>
      </dsp:nvSpPr>
      <dsp:spPr>
        <a:xfrm>
          <a:off x="1964162" y="1758863"/>
          <a:ext cx="1739409" cy="468718"/>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dirty="0"/>
            <a:t>intelligence</a:t>
          </a:r>
          <a:endParaRPr lang="en-GB" sz="1400" kern="1200" dirty="0"/>
        </a:p>
      </dsp:txBody>
      <dsp:txXfrm>
        <a:off x="1977890" y="1772591"/>
        <a:ext cx="1711953" cy="441262"/>
      </dsp:txXfrm>
    </dsp:sp>
    <dsp:sp modelId="{E10C5885-0820-5E47-B18E-CF9E2AC38EF4}">
      <dsp:nvSpPr>
        <dsp:cNvPr id="0" name=""/>
        <dsp:cNvSpPr/>
      </dsp:nvSpPr>
      <dsp:spPr>
        <a:xfrm>
          <a:off x="1623615" y="469888"/>
          <a:ext cx="340546" cy="2109232"/>
        </a:xfrm>
        <a:custGeom>
          <a:avLst/>
          <a:gdLst/>
          <a:ahLst/>
          <a:cxnLst/>
          <a:rect l="0" t="0" r="0" b="0"/>
          <a:pathLst>
            <a:path>
              <a:moveTo>
                <a:pt x="0" y="0"/>
              </a:moveTo>
              <a:lnTo>
                <a:pt x="0" y="2109232"/>
              </a:lnTo>
              <a:lnTo>
                <a:pt x="340546" y="2109232"/>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D447AD2-8CAE-004C-9CFC-AA209B3D021E}">
      <dsp:nvSpPr>
        <dsp:cNvPr id="0" name=""/>
        <dsp:cNvSpPr/>
      </dsp:nvSpPr>
      <dsp:spPr>
        <a:xfrm>
          <a:off x="1964162" y="2344761"/>
          <a:ext cx="1739409" cy="468718"/>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dirty="0"/>
            <a:t>fun</a:t>
          </a:r>
          <a:endParaRPr lang="en-GB" sz="1400" kern="1200" dirty="0"/>
        </a:p>
      </dsp:txBody>
      <dsp:txXfrm>
        <a:off x="1977890" y="2358489"/>
        <a:ext cx="1711953" cy="441262"/>
      </dsp:txXfrm>
    </dsp:sp>
    <dsp:sp modelId="{17A15D49-D630-E048-975F-DF09EAC073EE}">
      <dsp:nvSpPr>
        <dsp:cNvPr id="0" name=""/>
        <dsp:cNvSpPr/>
      </dsp:nvSpPr>
      <dsp:spPr>
        <a:xfrm>
          <a:off x="1623615" y="469888"/>
          <a:ext cx="340546" cy="2695130"/>
        </a:xfrm>
        <a:custGeom>
          <a:avLst/>
          <a:gdLst/>
          <a:ahLst/>
          <a:cxnLst/>
          <a:rect l="0" t="0" r="0" b="0"/>
          <a:pathLst>
            <a:path>
              <a:moveTo>
                <a:pt x="0" y="0"/>
              </a:moveTo>
              <a:lnTo>
                <a:pt x="0" y="2695130"/>
              </a:lnTo>
              <a:lnTo>
                <a:pt x="340546" y="269513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CDC6F8B-73A0-DC4C-AC21-EE7404DF08E0}">
      <dsp:nvSpPr>
        <dsp:cNvPr id="0" name=""/>
        <dsp:cNvSpPr/>
      </dsp:nvSpPr>
      <dsp:spPr>
        <a:xfrm>
          <a:off x="1964162" y="2930659"/>
          <a:ext cx="1739409" cy="468718"/>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dirty="0"/>
            <a:t>ambition</a:t>
          </a:r>
          <a:endParaRPr lang="en-GB" sz="1400" kern="1200" dirty="0"/>
        </a:p>
      </dsp:txBody>
      <dsp:txXfrm>
        <a:off x="1977890" y="2944387"/>
        <a:ext cx="1711953" cy="441262"/>
      </dsp:txXfrm>
    </dsp:sp>
    <dsp:sp modelId="{9D5111BF-A97F-9C43-A83D-41DE99AC48EA}">
      <dsp:nvSpPr>
        <dsp:cNvPr id="0" name=""/>
        <dsp:cNvSpPr/>
      </dsp:nvSpPr>
      <dsp:spPr>
        <a:xfrm>
          <a:off x="1623615" y="469888"/>
          <a:ext cx="340546" cy="3281027"/>
        </a:xfrm>
        <a:custGeom>
          <a:avLst/>
          <a:gdLst/>
          <a:ahLst/>
          <a:cxnLst/>
          <a:rect l="0" t="0" r="0" b="0"/>
          <a:pathLst>
            <a:path>
              <a:moveTo>
                <a:pt x="0" y="0"/>
              </a:moveTo>
              <a:lnTo>
                <a:pt x="0" y="3281027"/>
              </a:lnTo>
              <a:lnTo>
                <a:pt x="340546" y="3281027"/>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78722B0-D3B6-BD4A-9833-E0F2413104B2}">
      <dsp:nvSpPr>
        <dsp:cNvPr id="0" name=""/>
        <dsp:cNvSpPr/>
      </dsp:nvSpPr>
      <dsp:spPr>
        <a:xfrm>
          <a:off x="1964162" y="3516556"/>
          <a:ext cx="1739409" cy="468718"/>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dirty="0"/>
            <a:t>shared interests</a:t>
          </a:r>
          <a:endParaRPr lang="en-GB" sz="1400" kern="1200" dirty="0"/>
        </a:p>
      </dsp:txBody>
      <dsp:txXfrm>
        <a:off x="1977890" y="3530284"/>
        <a:ext cx="1711953" cy="44126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AF2B3D-EF65-0545-9699-B86DEC918E87}">
      <dsp:nvSpPr>
        <dsp:cNvPr id="0" name=""/>
        <dsp:cNvSpPr/>
      </dsp:nvSpPr>
      <dsp:spPr>
        <a:xfrm>
          <a:off x="396" y="570953"/>
          <a:ext cx="3726255" cy="571000"/>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25400" rIns="38100" bIns="25400" numCol="1" spcCol="1270" anchor="ctr" anchorCtr="0">
          <a:noAutofit/>
        </a:bodyPr>
        <a:lstStyle/>
        <a:p>
          <a:pPr marL="0" lvl="0" indent="0" algn="ctr" defTabSz="889000">
            <a:lnSpc>
              <a:spcPct val="90000"/>
            </a:lnSpc>
            <a:spcBef>
              <a:spcPct val="0"/>
            </a:spcBef>
            <a:spcAft>
              <a:spcPct val="35000"/>
            </a:spcAft>
            <a:buNone/>
          </a:pPr>
          <a:r>
            <a:rPr lang="en-GB" sz="2000" b="1" kern="1200" dirty="0"/>
            <a:t>Categorical variables</a:t>
          </a:r>
        </a:p>
      </dsp:txBody>
      <dsp:txXfrm>
        <a:off x="17120" y="587677"/>
        <a:ext cx="3692807" cy="537552"/>
      </dsp:txXfrm>
    </dsp:sp>
    <dsp:sp modelId="{8F4BD55E-7C37-5F48-95CF-F2A8024E3695}">
      <dsp:nvSpPr>
        <dsp:cNvPr id="0" name=""/>
        <dsp:cNvSpPr/>
      </dsp:nvSpPr>
      <dsp:spPr>
        <a:xfrm>
          <a:off x="373022" y="1141953"/>
          <a:ext cx="372625" cy="454507"/>
        </a:xfrm>
        <a:custGeom>
          <a:avLst/>
          <a:gdLst/>
          <a:ahLst/>
          <a:cxnLst/>
          <a:rect l="0" t="0" r="0" b="0"/>
          <a:pathLst>
            <a:path>
              <a:moveTo>
                <a:pt x="0" y="0"/>
              </a:moveTo>
              <a:lnTo>
                <a:pt x="0" y="454507"/>
              </a:lnTo>
              <a:lnTo>
                <a:pt x="372625" y="454507"/>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F6B5F2D-A654-7946-BF3B-FB32F16DF55D}">
      <dsp:nvSpPr>
        <dsp:cNvPr id="0" name=""/>
        <dsp:cNvSpPr/>
      </dsp:nvSpPr>
      <dsp:spPr>
        <a:xfrm>
          <a:off x="745647" y="1293455"/>
          <a:ext cx="2248896" cy="606009"/>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dirty="0"/>
            <a:t>field: 220 unique answers</a:t>
          </a:r>
          <a:endParaRPr lang="en-GB" sz="1400" kern="1200" dirty="0"/>
        </a:p>
      </dsp:txBody>
      <dsp:txXfrm>
        <a:off x="763396" y="1311204"/>
        <a:ext cx="2213398" cy="570511"/>
      </dsp:txXfrm>
    </dsp:sp>
    <dsp:sp modelId="{76DBBA24-AA77-AC40-ADD9-F086E0CAB131}">
      <dsp:nvSpPr>
        <dsp:cNvPr id="0" name=""/>
        <dsp:cNvSpPr/>
      </dsp:nvSpPr>
      <dsp:spPr>
        <a:xfrm>
          <a:off x="373022" y="1141953"/>
          <a:ext cx="372625" cy="1212018"/>
        </a:xfrm>
        <a:custGeom>
          <a:avLst/>
          <a:gdLst/>
          <a:ahLst/>
          <a:cxnLst/>
          <a:rect l="0" t="0" r="0" b="0"/>
          <a:pathLst>
            <a:path>
              <a:moveTo>
                <a:pt x="0" y="0"/>
              </a:moveTo>
              <a:lnTo>
                <a:pt x="0" y="1212018"/>
              </a:lnTo>
              <a:lnTo>
                <a:pt x="372625" y="1212018"/>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D5C3989-A80A-9A4F-A4C8-4C3583182FB5}">
      <dsp:nvSpPr>
        <dsp:cNvPr id="0" name=""/>
        <dsp:cNvSpPr/>
      </dsp:nvSpPr>
      <dsp:spPr>
        <a:xfrm>
          <a:off x="745647" y="2050967"/>
          <a:ext cx="2248896" cy="606009"/>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dirty="0"/>
            <a:t>from: 245 unique answers</a:t>
          </a:r>
          <a:endParaRPr lang="en-GB" sz="1400" kern="1200" dirty="0"/>
        </a:p>
      </dsp:txBody>
      <dsp:txXfrm>
        <a:off x="763396" y="2068716"/>
        <a:ext cx="2213398" cy="570511"/>
      </dsp:txXfrm>
    </dsp:sp>
    <dsp:sp modelId="{8E621952-70ED-8541-A0FE-B75088D450A4}">
      <dsp:nvSpPr>
        <dsp:cNvPr id="0" name=""/>
        <dsp:cNvSpPr/>
      </dsp:nvSpPr>
      <dsp:spPr>
        <a:xfrm>
          <a:off x="373022" y="1141953"/>
          <a:ext cx="372625" cy="1969530"/>
        </a:xfrm>
        <a:custGeom>
          <a:avLst/>
          <a:gdLst/>
          <a:ahLst/>
          <a:cxnLst/>
          <a:rect l="0" t="0" r="0" b="0"/>
          <a:pathLst>
            <a:path>
              <a:moveTo>
                <a:pt x="0" y="0"/>
              </a:moveTo>
              <a:lnTo>
                <a:pt x="0" y="1969530"/>
              </a:lnTo>
              <a:lnTo>
                <a:pt x="372625" y="1969530"/>
              </a:lnTo>
            </a:path>
          </a:pathLst>
        </a:cu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2BA573-2502-D444-B79C-70039D7E5C7C}">
      <dsp:nvSpPr>
        <dsp:cNvPr id="0" name=""/>
        <dsp:cNvSpPr/>
      </dsp:nvSpPr>
      <dsp:spPr>
        <a:xfrm>
          <a:off x="745647" y="2808479"/>
          <a:ext cx="2248896" cy="606009"/>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17780" rIns="26670" bIns="17780" numCol="1" spcCol="1270" anchor="ctr" anchorCtr="0">
          <a:noAutofit/>
        </a:bodyPr>
        <a:lstStyle/>
        <a:p>
          <a:pPr marL="0" lvl="0" indent="0" algn="ctr" defTabSz="622300">
            <a:lnSpc>
              <a:spcPct val="90000"/>
            </a:lnSpc>
            <a:spcBef>
              <a:spcPct val="0"/>
            </a:spcBef>
            <a:spcAft>
              <a:spcPct val="35000"/>
            </a:spcAft>
            <a:buNone/>
          </a:pPr>
          <a:r>
            <a:rPr lang="en-GB" sz="1400" b="0" i="0" kern="1200" dirty="0"/>
            <a:t>career: 220 unique answers</a:t>
          </a:r>
          <a:endParaRPr lang="en-GB" sz="1400" kern="1200" dirty="0"/>
        </a:p>
      </dsp:txBody>
      <dsp:txXfrm>
        <a:off x="763396" y="2826228"/>
        <a:ext cx="2213398" cy="570511"/>
      </dsp:txXfrm>
    </dsp:sp>
  </dsp:spTree>
</dsp:drawing>
</file>

<file path=ppt/diagrams/layout1.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793F9-6C7F-B3EF-1F5F-2EC38E69CCF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CH"/>
          </a:p>
        </p:txBody>
      </p:sp>
      <p:sp>
        <p:nvSpPr>
          <p:cNvPr id="3" name="Subtitle 2">
            <a:extLst>
              <a:ext uri="{FF2B5EF4-FFF2-40B4-BE49-F238E27FC236}">
                <a16:creationId xmlns:a16="http://schemas.microsoft.com/office/drawing/2014/main" id="{CAB95B94-4A95-A988-03A2-73D036B09D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CH"/>
          </a:p>
        </p:txBody>
      </p:sp>
      <p:sp>
        <p:nvSpPr>
          <p:cNvPr id="4" name="Date Placeholder 3">
            <a:extLst>
              <a:ext uri="{FF2B5EF4-FFF2-40B4-BE49-F238E27FC236}">
                <a16:creationId xmlns:a16="http://schemas.microsoft.com/office/drawing/2014/main" id="{55BEFF5C-8115-61AB-9049-F64859AFA753}"/>
              </a:ext>
            </a:extLst>
          </p:cNvPr>
          <p:cNvSpPr>
            <a:spLocks noGrp="1"/>
          </p:cNvSpPr>
          <p:nvPr>
            <p:ph type="dt" sz="half" idx="10"/>
          </p:nvPr>
        </p:nvSpPr>
        <p:spPr/>
        <p:txBody>
          <a:bodyPr/>
          <a:lstStyle/>
          <a:p>
            <a:fld id="{35BFFEAC-558A-8F48-A764-16A54E33E826}" type="datetimeFigureOut">
              <a:rPr lang="en-CH" smtClean="0"/>
              <a:t>02.09.2024</a:t>
            </a:fld>
            <a:endParaRPr lang="en-CH"/>
          </a:p>
        </p:txBody>
      </p:sp>
      <p:sp>
        <p:nvSpPr>
          <p:cNvPr id="5" name="Footer Placeholder 4">
            <a:extLst>
              <a:ext uri="{FF2B5EF4-FFF2-40B4-BE49-F238E27FC236}">
                <a16:creationId xmlns:a16="http://schemas.microsoft.com/office/drawing/2014/main" id="{2107FED9-E9AB-5EE8-025F-55A05A4234A4}"/>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3D8ABE74-0F41-1F85-8D07-FEF00594FE68}"/>
              </a:ext>
            </a:extLst>
          </p:cNvPr>
          <p:cNvSpPr>
            <a:spLocks noGrp="1"/>
          </p:cNvSpPr>
          <p:nvPr>
            <p:ph type="sldNum" sz="quarter" idx="12"/>
          </p:nvPr>
        </p:nvSpPr>
        <p:spPr/>
        <p:txBody>
          <a:bodyPr/>
          <a:lstStyle/>
          <a:p>
            <a:fld id="{D2B1E8C0-C52F-D442-8F27-3235A4A23588}" type="slidenum">
              <a:rPr lang="en-CH" smtClean="0"/>
              <a:t>‹#›</a:t>
            </a:fld>
            <a:endParaRPr lang="en-CH"/>
          </a:p>
        </p:txBody>
      </p:sp>
    </p:spTree>
    <p:extLst>
      <p:ext uri="{BB962C8B-B14F-4D97-AF65-F5344CB8AC3E}">
        <p14:creationId xmlns:p14="http://schemas.microsoft.com/office/powerpoint/2010/main" val="20797308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0DD76-FEE0-F7B1-B194-EE04F7457696}"/>
              </a:ext>
            </a:extLst>
          </p:cNvPr>
          <p:cNvSpPr>
            <a:spLocks noGrp="1"/>
          </p:cNvSpPr>
          <p:nvPr>
            <p:ph type="title"/>
          </p:nvPr>
        </p:nvSpPr>
        <p:spPr/>
        <p:txBody>
          <a:bodyPr/>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2FBB4D7E-8E13-E028-6605-64D695C2FD08}"/>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859CCA98-DD4A-7DB0-52FA-F458A6216FF1}"/>
              </a:ext>
            </a:extLst>
          </p:cNvPr>
          <p:cNvSpPr>
            <a:spLocks noGrp="1"/>
          </p:cNvSpPr>
          <p:nvPr>
            <p:ph type="dt" sz="half" idx="10"/>
          </p:nvPr>
        </p:nvSpPr>
        <p:spPr/>
        <p:txBody>
          <a:bodyPr/>
          <a:lstStyle/>
          <a:p>
            <a:fld id="{35BFFEAC-558A-8F48-A764-16A54E33E826}" type="datetimeFigureOut">
              <a:rPr lang="en-CH" smtClean="0"/>
              <a:t>02.09.2024</a:t>
            </a:fld>
            <a:endParaRPr lang="en-CH"/>
          </a:p>
        </p:txBody>
      </p:sp>
      <p:sp>
        <p:nvSpPr>
          <p:cNvPr id="5" name="Footer Placeholder 4">
            <a:extLst>
              <a:ext uri="{FF2B5EF4-FFF2-40B4-BE49-F238E27FC236}">
                <a16:creationId xmlns:a16="http://schemas.microsoft.com/office/drawing/2014/main" id="{DC7E7FF6-EF14-583A-CC04-28A08F5126C6}"/>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E66B4E31-A3CC-6A3E-8598-CB4457C0459B}"/>
              </a:ext>
            </a:extLst>
          </p:cNvPr>
          <p:cNvSpPr>
            <a:spLocks noGrp="1"/>
          </p:cNvSpPr>
          <p:nvPr>
            <p:ph type="sldNum" sz="quarter" idx="12"/>
          </p:nvPr>
        </p:nvSpPr>
        <p:spPr/>
        <p:txBody>
          <a:bodyPr/>
          <a:lstStyle/>
          <a:p>
            <a:fld id="{D2B1E8C0-C52F-D442-8F27-3235A4A23588}" type="slidenum">
              <a:rPr lang="en-CH" smtClean="0"/>
              <a:t>‹#›</a:t>
            </a:fld>
            <a:endParaRPr lang="en-CH"/>
          </a:p>
        </p:txBody>
      </p:sp>
    </p:spTree>
    <p:extLst>
      <p:ext uri="{BB962C8B-B14F-4D97-AF65-F5344CB8AC3E}">
        <p14:creationId xmlns:p14="http://schemas.microsoft.com/office/powerpoint/2010/main" val="19399561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DD057FF-1532-A44C-F060-1204AB7D2FD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CH"/>
          </a:p>
        </p:txBody>
      </p:sp>
      <p:sp>
        <p:nvSpPr>
          <p:cNvPr id="3" name="Vertical Text Placeholder 2">
            <a:extLst>
              <a:ext uri="{FF2B5EF4-FFF2-40B4-BE49-F238E27FC236}">
                <a16:creationId xmlns:a16="http://schemas.microsoft.com/office/drawing/2014/main" id="{A94D9755-4F51-F4B6-E380-A83E8019674E}"/>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BCEF4E2F-553F-7791-DA86-71E797AE276F}"/>
              </a:ext>
            </a:extLst>
          </p:cNvPr>
          <p:cNvSpPr>
            <a:spLocks noGrp="1"/>
          </p:cNvSpPr>
          <p:nvPr>
            <p:ph type="dt" sz="half" idx="10"/>
          </p:nvPr>
        </p:nvSpPr>
        <p:spPr/>
        <p:txBody>
          <a:bodyPr/>
          <a:lstStyle/>
          <a:p>
            <a:fld id="{35BFFEAC-558A-8F48-A764-16A54E33E826}" type="datetimeFigureOut">
              <a:rPr lang="en-CH" smtClean="0"/>
              <a:t>02.09.2024</a:t>
            </a:fld>
            <a:endParaRPr lang="en-CH"/>
          </a:p>
        </p:txBody>
      </p:sp>
      <p:sp>
        <p:nvSpPr>
          <p:cNvPr id="5" name="Footer Placeholder 4">
            <a:extLst>
              <a:ext uri="{FF2B5EF4-FFF2-40B4-BE49-F238E27FC236}">
                <a16:creationId xmlns:a16="http://schemas.microsoft.com/office/drawing/2014/main" id="{6CEFC3E5-2A85-5BD9-3672-6E07D6FE6A1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EA9AF7E0-F974-2A5C-3B30-7CA330A86DD0}"/>
              </a:ext>
            </a:extLst>
          </p:cNvPr>
          <p:cNvSpPr>
            <a:spLocks noGrp="1"/>
          </p:cNvSpPr>
          <p:nvPr>
            <p:ph type="sldNum" sz="quarter" idx="12"/>
          </p:nvPr>
        </p:nvSpPr>
        <p:spPr/>
        <p:txBody>
          <a:bodyPr/>
          <a:lstStyle/>
          <a:p>
            <a:fld id="{D2B1E8C0-C52F-D442-8F27-3235A4A23588}" type="slidenum">
              <a:rPr lang="en-CH" smtClean="0"/>
              <a:t>‹#›</a:t>
            </a:fld>
            <a:endParaRPr lang="en-CH"/>
          </a:p>
        </p:txBody>
      </p:sp>
    </p:spTree>
    <p:extLst>
      <p:ext uri="{BB962C8B-B14F-4D97-AF65-F5344CB8AC3E}">
        <p14:creationId xmlns:p14="http://schemas.microsoft.com/office/powerpoint/2010/main" val="10151782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3D40D-B940-3DA1-D0D2-4BBD5890C427}"/>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B54D0CD1-DD66-CFAA-9DE8-2B8EEAA6871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FC3D7183-3441-95F7-35C1-ECA5E817EEB2}"/>
              </a:ext>
            </a:extLst>
          </p:cNvPr>
          <p:cNvSpPr>
            <a:spLocks noGrp="1"/>
          </p:cNvSpPr>
          <p:nvPr>
            <p:ph type="dt" sz="half" idx="10"/>
          </p:nvPr>
        </p:nvSpPr>
        <p:spPr/>
        <p:txBody>
          <a:bodyPr/>
          <a:lstStyle/>
          <a:p>
            <a:fld id="{35BFFEAC-558A-8F48-A764-16A54E33E826}" type="datetimeFigureOut">
              <a:rPr lang="en-CH" smtClean="0"/>
              <a:t>02.09.2024</a:t>
            </a:fld>
            <a:endParaRPr lang="en-CH"/>
          </a:p>
        </p:txBody>
      </p:sp>
      <p:sp>
        <p:nvSpPr>
          <p:cNvPr id="5" name="Footer Placeholder 4">
            <a:extLst>
              <a:ext uri="{FF2B5EF4-FFF2-40B4-BE49-F238E27FC236}">
                <a16:creationId xmlns:a16="http://schemas.microsoft.com/office/drawing/2014/main" id="{961A18AB-24B7-3139-FCB7-838D5539D092}"/>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7C109A0C-055E-9D90-8357-2ED967A6358C}"/>
              </a:ext>
            </a:extLst>
          </p:cNvPr>
          <p:cNvSpPr>
            <a:spLocks noGrp="1"/>
          </p:cNvSpPr>
          <p:nvPr>
            <p:ph type="sldNum" sz="quarter" idx="12"/>
          </p:nvPr>
        </p:nvSpPr>
        <p:spPr/>
        <p:txBody>
          <a:bodyPr/>
          <a:lstStyle/>
          <a:p>
            <a:fld id="{D2B1E8C0-C52F-D442-8F27-3235A4A23588}" type="slidenum">
              <a:rPr lang="en-CH" smtClean="0"/>
              <a:t>‹#›</a:t>
            </a:fld>
            <a:endParaRPr lang="en-CH"/>
          </a:p>
        </p:txBody>
      </p:sp>
    </p:spTree>
    <p:extLst>
      <p:ext uri="{BB962C8B-B14F-4D97-AF65-F5344CB8AC3E}">
        <p14:creationId xmlns:p14="http://schemas.microsoft.com/office/powerpoint/2010/main" val="4233327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E3436-A381-023B-3ADA-41BB56A6380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CH"/>
          </a:p>
        </p:txBody>
      </p:sp>
      <p:sp>
        <p:nvSpPr>
          <p:cNvPr id="3" name="Text Placeholder 2">
            <a:extLst>
              <a:ext uri="{FF2B5EF4-FFF2-40B4-BE49-F238E27FC236}">
                <a16:creationId xmlns:a16="http://schemas.microsoft.com/office/drawing/2014/main" id="{7C539E9B-0D2B-5DF5-6319-B633259DAF9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0A176FD6-BC6F-0CB1-833B-9C80A1B448DC}"/>
              </a:ext>
            </a:extLst>
          </p:cNvPr>
          <p:cNvSpPr>
            <a:spLocks noGrp="1"/>
          </p:cNvSpPr>
          <p:nvPr>
            <p:ph type="dt" sz="half" idx="10"/>
          </p:nvPr>
        </p:nvSpPr>
        <p:spPr/>
        <p:txBody>
          <a:bodyPr/>
          <a:lstStyle/>
          <a:p>
            <a:fld id="{35BFFEAC-558A-8F48-A764-16A54E33E826}" type="datetimeFigureOut">
              <a:rPr lang="en-CH" smtClean="0"/>
              <a:t>02.09.2024</a:t>
            </a:fld>
            <a:endParaRPr lang="en-CH"/>
          </a:p>
        </p:txBody>
      </p:sp>
      <p:sp>
        <p:nvSpPr>
          <p:cNvPr id="5" name="Footer Placeholder 4">
            <a:extLst>
              <a:ext uri="{FF2B5EF4-FFF2-40B4-BE49-F238E27FC236}">
                <a16:creationId xmlns:a16="http://schemas.microsoft.com/office/drawing/2014/main" id="{22E5C7E1-6830-421C-64D4-BB318FAC7F77}"/>
              </a:ext>
            </a:extLst>
          </p:cNvPr>
          <p:cNvSpPr>
            <a:spLocks noGrp="1"/>
          </p:cNvSpPr>
          <p:nvPr>
            <p:ph type="ftr" sz="quarter" idx="11"/>
          </p:nvPr>
        </p:nvSpPr>
        <p:spPr/>
        <p:txBody>
          <a:bodyPr/>
          <a:lstStyle/>
          <a:p>
            <a:endParaRPr lang="en-CH"/>
          </a:p>
        </p:txBody>
      </p:sp>
      <p:sp>
        <p:nvSpPr>
          <p:cNvPr id="6" name="Slide Number Placeholder 5">
            <a:extLst>
              <a:ext uri="{FF2B5EF4-FFF2-40B4-BE49-F238E27FC236}">
                <a16:creationId xmlns:a16="http://schemas.microsoft.com/office/drawing/2014/main" id="{1A8FACE1-8792-7315-8A0A-A0C5F7EEAFBC}"/>
              </a:ext>
            </a:extLst>
          </p:cNvPr>
          <p:cNvSpPr>
            <a:spLocks noGrp="1"/>
          </p:cNvSpPr>
          <p:nvPr>
            <p:ph type="sldNum" sz="quarter" idx="12"/>
          </p:nvPr>
        </p:nvSpPr>
        <p:spPr/>
        <p:txBody>
          <a:bodyPr/>
          <a:lstStyle/>
          <a:p>
            <a:fld id="{D2B1E8C0-C52F-D442-8F27-3235A4A23588}" type="slidenum">
              <a:rPr lang="en-CH" smtClean="0"/>
              <a:t>‹#›</a:t>
            </a:fld>
            <a:endParaRPr lang="en-CH"/>
          </a:p>
        </p:txBody>
      </p:sp>
    </p:spTree>
    <p:extLst>
      <p:ext uri="{BB962C8B-B14F-4D97-AF65-F5344CB8AC3E}">
        <p14:creationId xmlns:p14="http://schemas.microsoft.com/office/powerpoint/2010/main" val="13469195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72E68-DA19-D68B-32E0-8EEA9198DC54}"/>
              </a:ext>
            </a:extLst>
          </p:cNvPr>
          <p:cNvSpPr>
            <a:spLocks noGrp="1"/>
          </p:cNvSpPr>
          <p:nvPr>
            <p:ph type="title"/>
          </p:nvPr>
        </p:nvSpPr>
        <p:spPr/>
        <p:txBody>
          <a:bodyPr/>
          <a:lstStyle/>
          <a:p>
            <a:r>
              <a:rPr lang="en-GB"/>
              <a:t>Click to edit Master title style</a:t>
            </a:r>
            <a:endParaRPr lang="en-CH"/>
          </a:p>
        </p:txBody>
      </p:sp>
      <p:sp>
        <p:nvSpPr>
          <p:cNvPr id="3" name="Content Placeholder 2">
            <a:extLst>
              <a:ext uri="{FF2B5EF4-FFF2-40B4-BE49-F238E27FC236}">
                <a16:creationId xmlns:a16="http://schemas.microsoft.com/office/drawing/2014/main" id="{59F3C7EC-0DAC-B8C1-6AF6-67DF99FA714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Content Placeholder 3">
            <a:extLst>
              <a:ext uri="{FF2B5EF4-FFF2-40B4-BE49-F238E27FC236}">
                <a16:creationId xmlns:a16="http://schemas.microsoft.com/office/drawing/2014/main" id="{60DA6695-3150-7C7A-D58B-D512F9EF942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Date Placeholder 4">
            <a:extLst>
              <a:ext uri="{FF2B5EF4-FFF2-40B4-BE49-F238E27FC236}">
                <a16:creationId xmlns:a16="http://schemas.microsoft.com/office/drawing/2014/main" id="{DD5C2F49-585B-C790-763A-A0807227B12A}"/>
              </a:ext>
            </a:extLst>
          </p:cNvPr>
          <p:cNvSpPr>
            <a:spLocks noGrp="1"/>
          </p:cNvSpPr>
          <p:nvPr>
            <p:ph type="dt" sz="half" idx="10"/>
          </p:nvPr>
        </p:nvSpPr>
        <p:spPr/>
        <p:txBody>
          <a:bodyPr/>
          <a:lstStyle/>
          <a:p>
            <a:fld id="{35BFFEAC-558A-8F48-A764-16A54E33E826}" type="datetimeFigureOut">
              <a:rPr lang="en-CH" smtClean="0"/>
              <a:t>02.09.2024</a:t>
            </a:fld>
            <a:endParaRPr lang="en-CH"/>
          </a:p>
        </p:txBody>
      </p:sp>
      <p:sp>
        <p:nvSpPr>
          <p:cNvPr id="6" name="Footer Placeholder 5">
            <a:extLst>
              <a:ext uri="{FF2B5EF4-FFF2-40B4-BE49-F238E27FC236}">
                <a16:creationId xmlns:a16="http://schemas.microsoft.com/office/drawing/2014/main" id="{82C9FEDE-3D34-6A7A-7C07-1D46302FCF1E}"/>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64BD6E00-35B1-A500-2BE1-8290DD68AD8C}"/>
              </a:ext>
            </a:extLst>
          </p:cNvPr>
          <p:cNvSpPr>
            <a:spLocks noGrp="1"/>
          </p:cNvSpPr>
          <p:nvPr>
            <p:ph type="sldNum" sz="quarter" idx="12"/>
          </p:nvPr>
        </p:nvSpPr>
        <p:spPr/>
        <p:txBody>
          <a:bodyPr/>
          <a:lstStyle/>
          <a:p>
            <a:fld id="{D2B1E8C0-C52F-D442-8F27-3235A4A23588}" type="slidenum">
              <a:rPr lang="en-CH" smtClean="0"/>
              <a:t>‹#›</a:t>
            </a:fld>
            <a:endParaRPr lang="en-CH"/>
          </a:p>
        </p:txBody>
      </p:sp>
    </p:spTree>
    <p:extLst>
      <p:ext uri="{BB962C8B-B14F-4D97-AF65-F5344CB8AC3E}">
        <p14:creationId xmlns:p14="http://schemas.microsoft.com/office/powerpoint/2010/main" val="163383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8FF571-705C-3B13-4FA4-2376D2154BEA}"/>
              </a:ext>
            </a:extLst>
          </p:cNvPr>
          <p:cNvSpPr>
            <a:spLocks noGrp="1"/>
          </p:cNvSpPr>
          <p:nvPr>
            <p:ph type="title"/>
          </p:nvPr>
        </p:nvSpPr>
        <p:spPr>
          <a:xfrm>
            <a:off x="839788" y="365125"/>
            <a:ext cx="10515600" cy="1325563"/>
          </a:xfrm>
        </p:spPr>
        <p:txBody>
          <a:bodyPr/>
          <a:lstStyle/>
          <a:p>
            <a:r>
              <a:rPr lang="en-GB"/>
              <a:t>Click to edit Master title style</a:t>
            </a:r>
            <a:endParaRPr lang="en-CH"/>
          </a:p>
        </p:txBody>
      </p:sp>
      <p:sp>
        <p:nvSpPr>
          <p:cNvPr id="3" name="Text Placeholder 2">
            <a:extLst>
              <a:ext uri="{FF2B5EF4-FFF2-40B4-BE49-F238E27FC236}">
                <a16:creationId xmlns:a16="http://schemas.microsoft.com/office/drawing/2014/main" id="{03348A45-886D-B341-84E8-DA035515DA9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AB65E6F-7784-EC7D-E7FC-2FE98C6BA56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5" name="Text Placeholder 4">
            <a:extLst>
              <a:ext uri="{FF2B5EF4-FFF2-40B4-BE49-F238E27FC236}">
                <a16:creationId xmlns:a16="http://schemas.microsoft.com/office/drawing/2014/main" id="{436661AA-B382-F125-DE62-FB83539DCD9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004D441-2842-AAFF-D0E0-1E9FD40A32A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7" name="Date Placeholder 6">
            <a:extLst>
              <a:ext uri="{FF2B5EF4-FFF2-40B4-BE49-F238E27FC236}">
                <a16:creationId xmlns:a16="http://schemas.microsoft.com/office/drawing/2014/main" id="{980A0F5E-EEFB-FC7E-5A9D-981E333AB820}"/>
              </a:ext>
            </a:extLst>
          </p:cNvPr>
          <p:cNvSpPr>
            <a:spLocks noGrp="1"/>
          </p:cNvSpPr>
          <p:nvPr>
            <p:ph type="dt" sz="half" idx="10"/>
          </p:nvPr>
        </p:nvSpPr>
        <p:spPr/>
        <p:txBody>
          <a:bodyPr/>
          <a:lstStyle/>
          <a:p>
            <a:fld id="{35BFFEAC-558A-8F48-A764-16A54E33E826}" type="datetimeFigureOut">
              <a:rPr lang="en-CH" smtClean="0"/>
              <a:t>02.09.2024</a:t>
            </a:fld>
            <a:endParaRPr lang="en-CH"/>
          </a:p>
        </p:txBody>
      </p:sp>
      <p:sp>
        <p:nvSpPr>
          <p:cNvPr id="8" name="Footer Placeholder 7">
            <a:extLst>
              <a:ext uri="{FF2B5EF4-FFF2-40B4-BE49-F238E27FC236}">
                <a16:creationId xmlns:a16="http://schemas.microsoft.com/office/drawing/2014/main" id="{A269C36E-6757-5E96-9654-4911C2863688}"/>
              </a:ext>
            </a:extLst>
          </p:cNvPr>
          <p:cNvSpPr>
            <a:spLocks noGrp="1"/>
          </p:cNvSpPr>
          <p:nvPr>
            <p:ph type="ftr" sz="quarter" idx="11"/>
          </p:nvPr>
        </p:nvSpPr>
        <p:spPr/>
        <p:txBody>
          <a:bodyPr/>
          <a:lstStyle/>
          <a:p>
            <a:endParaRPr lang="en-CH"/>
          </a:p>
        </p:txBody>
      </p:sp>
      <p:sp>
        <p:nvSpPr>
          <p:cNvPr id="9" name="Slide Number Placeholder 8">
            <a:extLst>
              <a:ext uri="{FF2B5EF4-FFF2-40B4-BE49-F238E27FC236}">
                <a16:creationId xmlns:a16="http://schemas.microsoft.com/office/drawing/2014/main" id="{606A5038-BD02-92CB-6C0F-C24F924D8440}"/>
              </a:ext>
            </a:extLst>
          </p:cNvPr>
          <p:cNvSpPr>
            <a:spLocks noGrp="1"/>
          </p:cNvSpPr>
          <p:nvPr>
            <p:ph type="sldNum" sz="quarter" idx="12"/>
          </p:nvPr>
        </p:nvSpPr>
        <p:spPr/>
        <p:txBody>
          <a:bodyPr/>
          <a:lstStyle/>
          <a:p>
            <a:fld id="{D2B1E8C0-C52F-D442-8F27-3235A4A23588}" type="slidenum">
              <a:rPr lang="en-CH" smtClean="0"/>
              <a:t>‹#›</a:t>
            </a:fld>
            <a:endParaRPr lang="en-CH"/>
          </a:p>
        </p:txBody>
      </p:sp>
    </p:spTree>
    <p:extLst>
      <p:ext uri="{BB962C8B-B14F-4D97-AF65-F5344CB8AC3E}">
        <p14:creationId xmlns:p14="http://schemas.microsoft.com/office/powerpoint/2010/main" val="30439427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C850BB-96B2-D59F-34A2-02DE98DEE826}"/>
              </a:ext>
            </a:extLst>
          </p:cNvPr>
          <p:cNvSpPr>
            <a:spLocks noGrp="1"/>
          </p:cNvSpPr>
          <p:nvPr>
            <p:ph type="title"/>
          </p:nvPr>
        </p:nvSpPr>
        <p:spPr/>
        <p:txBody>
          <a:bodyPr/>
          <a:lstStyle/>
          <a:p>
            <a:r>
              <a:rPr lang="en-GB"/>
              <a:t>Click to edit Master title style</a:t>
            </a:r>
            <a:endParaRPr lang="en-CH"/>
          </a:p>
        </p:txBody>
      </p:sp>
      <p:sp>
        <p:nvSpPr>
          <p:cNvPr id="3" name="Date Placeholder 2">
            <a:extLst>
              <a:ext uri="{FF2B5EF4-FFF2-40B4-BE49-F238E27FC236}">
                <a16:creationId xmlns:a16="http://schemas.microsoft.com/office/drawing/2014/main" id="{21B4785C-3260-9737-4FE5-2EE0974FB50F}"/>
              </a:ext>
            </a:extLst>
          </p:cNvPr>
          <p:cNvSpPr>
            <a:spLocks noGrp="1"/>
          </p:cNvSpPr>
          <p:nvPr>
            <p:ph type="dt" sz="half" idx="10"/>
          </p:nvPr>
        </p:nvSpPr>
        <p:spPr/>
        <p:txBody>
          <a:bodyPr/>
          <a:lstStyle/>
          <a:p>
            <a:fld id="{35BFFEAC-558A-8F48-A764-16A54E33E826}" type="datetimeFigureOut">
              <a:rPr lang="en-CH" smtClean="0"/>
              <a:t>02.09.2024</a:t>
            </a:fld>
            <a:endParaRPr lang="en-CH"/>
          </a:p>
        </p:txBody>
      </p:sp>
      <p:sp>
        <p:nvSpPr>
          <p:cNvPr id="4" name="Footer Placeholder 3">
            <a:extLst>
              <a:ext uri="{FF2B5EF4-FFF2-40B4-BE49-F238E27FC236}">
                <a16:creationId xmlns:a16="http://schemas.microsoft.com/office/drawing/2014/main" id="{8BF5782B-40D3-4C6D-274C-2203899D37DA}"/>
              </a:ext>
            </a:extLst>
          </p:cNvPr>
          <p:cNvSpPr>
            <a:spLocks noGrp="1"/>
          </p:cNvSpPr>
          <p:nvPr>
            <p:ph type="ftr" sz="quarter" idx="11"/>
          </p:nvPr>
        </p:nvSpPr>
        <p:spPr/>
        <p:txBody>
          <a:bodyPr/>
          <a:lstStyle/>
          <a:p>
            <a:endParaRPr lang="en-CH"/>
          </a:p>
        </p:txBody>
      </p:sp>
      <p:sp>
        <p:nvSpPr>
          <p:cNvPr id="5" name="Slide Number Placeholder 4">
            <a:extLst>
              <a:ext uri="{FF2B5EF4-FFF2-40B4-BE49-F238E27FC236}">
                <a16:creationId xmlns:a16="http://schemas.microsoft.com/office/drawing/2014/main" id="{8FC91E1B-81CD-A7DB-FE43-C0936FA6D932}"/>
              </a:ext>
            </a:extLst>
          </p:cNvPr>
          <p:cNvSpPr>
            <a:spLocks noGrp="1"/>
          </p:cNvSpPr>
          <p:nvPr>
            <p:ph type="sldNum" sz="quarter" idx="12"/>
          </p:nvPr>
        </p:nvSpPr>
        <p:spPr/>
        <p:txBody>
          <a:bodyPr/>
          <a:lstStyle/>
          <a:p>
            <a:fld id="{D2B1E8C0-C52F-D442-8F27-3235A4A23588}" type="slidenum">
              <a:rPr lang="en-CH" smtClean="0"/>
              <a:t>‹#›</a:t>
            </a:fld>
            <a:endParaRPr lang="en-CH"/>
          </a:p>
        </p:txBody>
      </p:sp>
    </p:spTree>
    <p:extLst>
      <p:ext uri="{BB962C8B-B14F-4D97-AF65-F5344CB8AC3E}">
        <p14:creationId xmlns:p14="http://schemas.microsoft.com/office/powerpoint/2010/main" val="1345587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3751917-0813-A9CB-ABAD-210C0717928D}"/>
              </a:ext>
            </a:extLst>
          </p:cNvPr>
          <p:cNvSpPr>
            <a:spLocks noGrp="1"/>
          </p:cNvSpPr>
          <p:nvPr>
            <p:ph type="dt" sz="half" idx="10"/>
          </p:nvPr>
        </p:nvSpPr>
        <p:spPr/>
        <p:txBody>
          <a:bodyPr/>
          <a:lstStyle/>
          <a:p>
            <a:fld id="{35BFFEAC-558A-8F48-A764-16A54E33E826}" type="datetimeFigureOut">
              <a:rPr lang="en-CH" smtClean="0"/>
              <a:t>02.09.2024</a:t>
            </a:fld>
            <a:endParaRPr lang="en-CH"/>
          </a:p>
        </p:txBody>
      </p:sp>
      <p:sp>
        <p:nvSpPr>
          <p:cNvPr id="3" name="Footer Placeholder 2">
            <a:extLst>
              <a:ext uri="{FF2B5EF4-FFF2-40B4-BE49-F238E27FC236}">
                <a16:creationId xmlns:a16="http://schemas.microsoft.com/office/drawing/2014/main" id="{DFE03D3D-EEB6-3599-94F1-896EA16002AE}"/>
              </a:ext>
            </a:extLst>
          </p:cNvPr>
          <p:cNvSpPr>
            <a:spLocks noGrp="1"/>
          </p:cNvSpPr>
          <p:nvPr>
            <p:ph type="ftr" sz="quarter" idx="11"/>
          </p:nvPr>
        </p:nvSpPr>
        <p:spPr/>
        <p:txBody>
          <a:bodyPr/>
          <a:lstStyle/>
          <a:p>
            <a:endParaRPr lang="en-CH"/>
          </a:p>
        </p:txBody>
      </p:sp>
      <p:sp>
        <p:nvSpPr>
          <p:cNvPr id="4" name="Slide Number Placeholder 3">
            <a:extLst>
              <a:ext uri="{FF2B5EF4-FFF2-40B4-BE49-F238E27FC236}">
                <a16:creationId xmlns:a16="http://schemas.microsoft.com/office/drawing/2014/main" id="{D330F198-A082-869F-987C-80B51F8906C6}"/>
              </a:ext>
            </a:extLst>
          </p:cNvPr>
          <p:cNvSpPr>
            <a:spLocks noGrp="1"/>
          </p:cNvSpPr>
          <p:nvPr>
            <p:ph type="sldNum" sz="quarter" idx="12"/>
          </p:nvPr>
        </p:nvSpPr>
        <p:spPr/>
        <p:txBody>
          <a:bodyPr/>
          <a:lstStyle/>
          <a:p>
            <a:fld id="{D2B1E8C0-C52F-D442-8F27-3235A4A23588}" type="slidenum">
              <a:rPr lang="en-CH" smtClean="0"/>
              <a:t>‹#›</a:t>
            </a:fld>
            <a:endParaRPr lang="en-CH"/>
          </a:p>
        </p:txBody>
      </p:sp>
    </p:spTree>
    <p:extLst>
      <p:ext uri="{BB962C8B-B14F-4D97-AF65-F5344CB8AC3E}">
        <p14:creationId xmlns:p14="http://schemas.microsoft.com/office/powerpoint/2010/main" val="2108268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B3B8E2-5C5F-0E54-F423-11D8DAFC97E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Content Placeholder 2">
            <a:extLst>
              <a:ext uri="{FF2B5EF4-FFF2-40B4-BE49-F238E27FC236}">
                <a16:creationId xmlns:a16="http://schemas.microsoft.com/office/drawing/2014/main" id="{5F0E7165-1489-71EA-2E27-5EC5860818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Text Placeholder 3">
            <a:extLst>
              <a:ext uri="{FF2B5EF4-FFF2-40B4-BE49-F238E27FC236}">
                <a16:creationId xmlns:a16="http://schemas.microsoft.com/office/drawing/2014/main" id="{1028CDDD-B0B9-7F88-DD31-1003CFDBA6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F72747D-990B-EDEE-C04C-D86668193703}"/>
              </a:ext>
            </a:extLst>
          </p:cNvPr>
          <p:cNvSpPr>
            <a:spLocks noGrp="1"/>
          </p:cNvSpPr>
          <p:nvPr>
            <p:ph type="dt" sz="half" idx="10"/>
          </p:nvPr>
        </p:nvSpPr>
        <p:spPr/>
        <p:txBody>
          <a:bodyPr/>
          <a:lstStyle/>
          <a:p>
            <a:fld id="{35BFFEAC-558A-8F48-A764-16A54E33E826}" type="datetimeFigureOut">
              <a:rPr lang="en-CH" smtClean="0"/>
              <a:t>02.09.2024</a:t>
            </a:fld>
            <a:endParaRPr lang="en-CH"/>
          </a:p>
        </p:txBody>
      </p:sp>
      <p:sp>
        <p:nvSpPr>
          <p:cNvPr id="6" name="Footer Placeholder 5">
            <a:extLst>
              <a:ext uri="{FF2B5EF4-FFF2-40B4-BE49-F238E27FC236}">
                <a16:creationId xmlns:a16="http://schemas.microsoft.com/office/drawing/2014/main" id="{F000BE4B-56A5-0CF3-9642-2EEF438B5AD5}"/>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35CEDFF9-5BA5-9B6E-AB8D-B90792498BCA}"/>
              </a:ext>
            </a:extLst>
          </p:cNvPr>
          <p:cNvSpPr>
            <a:spLocks noGrp="1"/>
          </p:cNvSpPr>
          <p:nvPr>
            <p:ph type="sldNum" sz="quarter" idx="12"/>
          </p:nvPr>
        </p:nvSpPr>
        <p:spPr/>
        <p:txBody>
          <a:bodyPr/>
          <a:lstStyle/>
          <a:p>
            <a:fld id="{D2B1E8C0-C52F-D442-8F27-3235A4A23588}" type="slidenum">
              <a:rPr lang="en-CH" smtClean="0"/>
              <a:t>‹#›</a:t>
            </a:fld>
            <a:endParaRPr lang="en-CH"/>
          </a:p>
        </p:txBody>
      </p:sp>
    </p:spTree>
    <p:extLst>
      <p:ext uri="{BB962C8B-B14F-4D97-AF65-F5344CB8AC3E}">
        <p14:creationId xmlns:p14="http://schemas.microsoft.com/office/powerpoint/2010/main" val="353797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E55C5-29B3-B654-2615-6045873EC46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CH"/>
          </a:p>
        </p:txBody>
      </p:sp>
      <p:sp>
        <p:nvSpPr>
          <p:cNvPr id="3" name="Picture Placeholder 2">
            <a:extLst>
              <a:ext uri="{FF2B5EF4-FFF2-40B4-BE49-F238E27FC236}">
                <a16:creationId xmlns:a16="http://schemas.microsoft.com/office/drawing/2014/main" id="{E4D1174A-114B-88D8-30A5-34310A8298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H"/>
          </a:p>
        </p:txBody>
      </p:sp>
      <p:sp>
        <p:nvSpPr>
          <p:cNvPr id="4" name="Text Placeholder 3">
            <a:extLst>
              <a:ext uri="{FF2B5EF4-FFF2-40B4-BE49-F238E27FC236}">
                <a16:creationId xmlns:a16="http://schemas.microsoft.com/office/drawing/2014/main" id="{34A6581F-8010-72EE-A3AE-A32EF3A027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85E7B71-375F-5054-A6B8-9D9C993D413A}"/>
              </a:ext>
            </a:extLst>
          </p:cNvPr>
          <p:cNvSpPr>
            <a:spLocks noGrp="1"/>
          </p:cNvSpPr>
          <p:nvPr>
            <p:ph type="dt" sz="half" idx="10"/>
          </p:nvPr>
        </p:nvSpPr>
        <p:spPr/>
        <p:txBody>
          <a:bodyPr/>
          <a:lstStyle/>
          <a:p>
            <a:fld id="{35BFFEAC-558A-8F48-A764-16A54E33E826}" type="datetimeFigureOut">
              <a:rPr lang="en-CH" smtClean="0"/>
              <a:t>02.09.2024</a:t>
            </a:fld>
            <a:endParaRPr lang="en-CH"/>
          </a:p>
        </p:txBody>
      </p:sp>
      <p:sp>
        <p:nvSpPr>
          <p:cNvPr id="6" name="Footer Placeholder 5">
            <a:extLst>
              <a:ext uri="{FF2B5EF4-FFF2-40B4-BE49-F238E27FC236}">
                <a16:creationId xmlns:a16="http://schemas.microsoft.com/office/drawing/2014/main" id="{3617AF1F-B64F-02BE-5E80-B0EB1CF0687E}"/>
              </a:ext>
            </a:extLst>
          </p:cNvPr>
          <p:cNvSpPr>
            <a:spLocks noGrp="1"/>
          </p:cNvSpPr>
          <p:nvPr>
            <p:ph type="ftr" sz="quarter" idx="11"/>
          </p:nvPr>
        </p:nvSpPr>
        <p:spPr/>
        <p:txBody>
          <a:bodyPr/>
          <a:lstStyle/>
          <a:p>
            <a:endParaRPr lang="en-CH"/>
          </a:p>
        </p:txBody>
      </p:sp>
      <p:sp>
        <p:nvSpPr>
          <p:cNvPr id="7" name="Slide Number Placeholder 6">
            <a:extLst>
              <a:ext uri="{FF2B5EF4-FFF2-40B4-BE49-F238E27FC236}">
                <a16:creationId xmlns:a16="http://schemas.microsoft.com/office/drawing/2014/main" id="{B5F19A43-09C2-7B5A-E595-6E4AA657949A}"/>
              </a:ext>
            </a:extLst>
          </p:cNvPr>
          <p:cNvSpPr>
            <a:spLocks noGrp="1"/>
          </p:cNvSpPr>
          <p:nvPr>
            <p:ph type="sldNum" sz="quarter" idx="12"/>
          </p:nvPr>
        </p:nvSpPr>
        <p:spPr/>
        <p:txBody>
          <a:bodyPr/>
          <a:lstStyle/>
          <a:p>
            <a:fld id="{D2B1E8C0-C52F-D442-8F27-3235A4A23588}" type="slidenum">
              <a:rPr lang="en-CH" smtClean="0"/>
              <a:t>‹#›</a:t>
            </a:fld>
            <a:endParaRPr lang="en-CH"/>
          </a:p>
        </p:txBody>
      </p:sp>
    </p:spTree>
    <p:extLst>
      <p:ext uri="{BB962C8B-B14F-4D97-AF65-F5344CB8AC3E}">
        <p14:creationId xmlns:p14="http://schemas.microsoft.com/office/powerpoint/2010/main" val="1177532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9595B3-C8F2-124C-92B0-61885122A3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CH"/>
          </a:p>
        </p:txBody>
      </p:sp>
      <p:sp>
        <p:nvSpPr>
          <p:cNvPr id="3" name="Text Placeholder 2">
            <a:extLst>
              <a:ext uri="{FF2B5EF4-FFF2-40B4-BE49-F238E27FC236}">
                <a16:creationId xmlns:a16="http://schemas.microsoft.com/office/drawing/2014/main" id="{D856E163-A7FD-A079-1A50-34F51B869B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CH"/>
          </a:p>
        </p:txBody>
      </p:sp>
      <p:sp>
        <p:nvSpPr>
          <p:cNvPr id="4" name="Date Placeholder 3">
            <a:extLst>
              <a:ext uri="{FF2B5EF4-FFF2-40B4-BE49-F238E27FC236}">
                <a16:creationId xmlns:a16="http://schemas.microsoft.com/office/drawing/2014/main" id="{FE1FC8FE-B452-E847-0BD2-2F42BDAD42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5BFFEAC-558A-8F48-A764-16A54E33E826}" type="datetimeFigureOut">
              <a:rPr lang="en-CH" smtClean="0"/>
              <a:t>02.09.2024</a:t>
            </a:fld>
            <a:endParaRPr lang="en-CH"/>
          </a:p>
        </p:txBody>
      </p:sp>
      <p:sp>
        <p:nvSpPr>
          <p:cNvPr id="5" name="Footer Placeholder 4">
            <a:extLst>
              <a:ext uri="{FF2B5EF4-FFF2-40B4-BE49-F238E27FC236}">
                <a16:creationId xmlns:a16="http://schemas.microsoft.com/office/drawing/2014/main" id="{92AEA2E8-0581-0464-F3B2-C82F6558CDD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H"/>
          </a:p>
        </p:txBody>
      </p:sp>
      <p:sp>
        <p:nvSpPr>
          <p:cNvPr id="6" name="Slide Number Placeholder 5">
            <a:extLst>
              <a:ext uri="{FF2B5EF4-FFF2-40B4-BE49-F238E27FC236}">
                <a16:creationId xmlns:a16="http://schemas.microsoft.com/office/drawing/2014/main" id="{2284D7A6-986F-886F-943B-0E9B43A50A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2B1E8C0-C52F-D442-8F27-3235A4A23588}" type="slidenum">
              <a:rPr lang="en-CH" smtClean="0"/>
              <a:t>‹#›</a:t>
            </a:fld>
            <a:endParaRPr lang="en-CH"/>
          </a:p>
        </p:txBody>
      </p:sp>
    </p:spTree>
    <p:extLst>
      <p:ext uri="{BB962C8B-B14F-4D97-AF65-F5344CB8AC3E}">
        <p14:creationId xmlns:p14="http://schemas.microsoft.com/office/powerpoint/2010/main" val="41565889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H"/>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slide" Target="slide9.xml"/><Relationship Id="rId3" Type="http://schemas.openxmlformats.org/officeDocument/2006/relationships/diagramData" Target="../diagrams/data4.xml"/><Relationship Id="rId7" Type="http://schemas.microsoft.com/office/2007/relationships/diagramDrawing" Target="../diagrams/drawing4.xml"/><Relationship Id="rId12" Type="http://schemas.openxmlformats.org/officeDocument/2006/relationships/slide" Target="slide6.xml"/><Relationship Id="rId2" Type="http://schemas.openxmlformats.org/officeDocument/2006/relationships/image" Target="../media/image2.png"/><Relationship Id="rId16" Type="http://schemas.openxmlformats.org/officeDocument/2006/relationships/slide" Target="slide10.xml"/><Relationship Id="rId1" Type="http://schemas.openxmlformats.org/officeDocument/2006/relationships/slideLayout" Target="../slideLayouts/slideLayout1.xml"/><Relationship Id="rId6" Type="http://schemas.openxmlformats.org/officeDocument/2006/relationships/diagramColors" Target="../diagrams/colors4.xml"/><Relationship Id="rId11" Type="http://schemas.openxmlformats.org/officeDocument/2006/relationships/slide" Target="slide13.xml"/><Relationship Id="rId5" Type="http://schemas.openxmlformats.org/officeDocument/2006/relationships/diagramQuickStyle" Target="../diagrams/quickStyle4.xml"/><Relationship Id="rId15" Type="http://schemas.openxmlformats.org/officeDocument/2006/relationships/slide" Target="slide25.xml"/><Relationship Id="rId10" Type="http://schemas.openxmlformats.org/officeDocument/2006/relationships/slide" Target="slide3.xml"/><Relationship Id="rId4" Type="http://schemas.openxmlformats.org/officeDocument/2006/relationships/diagramLayout" Target="../diagrams/layout4.xml"/><Relationship Id="rId9" Type="http://schemas.openxmlformats.org/officeDocument/2006/relationships/image" Target="../media/image7.png"/><Relationship Id="rId14" Type="http://schemas.openxmlformats.org/officeDocument/2006/relationships/slide" Target="slide22.xml"/></Relationships>
</file>

<file path=ppt/slides/_rels/slide12.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13.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14.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15.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16.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17.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18.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19.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21.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22.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23.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24.xml.rels><?xml version="1.0" encoding="UTF-8" standalone="yes"?>
<Relationships xmlns="http://schemas.openxmlformats.org/package/2006/relationships"><Relationship Id="rId8" Type="http://schemas.openxmlformats.org/officeDocument/2006/relationships/slide" Target="slide25.xml"/><Relationship Id="rId13" Type="http://schemas.openxmlformats.org/officeDocument/2006/relationships/image" Target="../media/image10.png"/><Relationship Id="rId3" Type="http://schemas.openxmlformats.org/officeDocument/2006/relationships/slide" Target="slide3.xml"/><Relationship Id="rId7" Type="http://schemas.openxmlformats.org/officeDocument/2006/relationships/slide" Target="slide22.xml"/><Relationship Id="rId12"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11" Type="http://schemas.openxmlformats.org/officeDocument/2006/relationships/image" Target="../media/image8.png"/><Relationship Id="rId5" Type="http://schemas.openxmlformats.org/officeDocument/2006/relationships/slide" Target="slide6.xml"/><Relationship Id="rId15" Type="http://schemas.openxmlformats.org/officeDocument/2006/relationships/image" Target="../media/image12.png"/><Relationship Id="rId10" Type="http://schemas.openxmlformats.org/officeDocument/2006/relationships/hyperlink" Target="https://roast.dating/fr/blog/statistiques-tinder#tinder-donnes-dmographiques-qui-utilise-tinder" TargetMode="External"/><Relationship Id="rId4" Type="http://schemas.openxmlformats.org/officeDocument/2006/relationships/slide" Target="slide13.xml"/><Relationship Id="rId9" Type="http://schemas.openxmlformats.org/officeDocument/2006/relationships/slide" Target="slide10.xml"/><Relationship Id="rId14" Type="http://schemas.openxmlformats.org/officeDocument/2006/relationships/image" Target="../media/image11.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4.xml.rels><?xml version="1.0" encoding="UTF-8" standalone="yes"?>
<Relationships xmlns="http://schemas.openxmlformats.org/package/2006/relationships"><Relationship Id="rId8" Type="http://schemas.openxmlformats.org/officeDocument/2006/relationships/slide" Target="slide22.xml"/><Relationship Id="rId3" Type="http://schemas.openxmlformats.org/officeDocument/2006/relationships/image" Target="../media/image5.jpeg"/><Relationship Id="rId7" Type="http://schemas.openxmlformats.org/officeDocument/2006/relationships/slide" Target="slide9.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6.xml"/><Relationship Id="rId5" Type="http://schemas.openxmlformats.org/officeDocument/2006/relationships/slide" Target="slide13.xml"/><Relationship Id="rId10" Type="http://schemas.openxmlformats.org/officeDocument/2006/relationships/slide" Target="slide10.xml"/><Relationship Id="rId4" Type="http://schemas.openxmlformats.org/officeDocument/2006/relationships/slide" Target="slide3.xml"/><Relationship Id="rId9" Type="http://schemas.openxmlformats.org/officeDocument/2006/relationships/slide" Target="slide25.xml"/></Relationships>
</file>

<file path=ppt/slides/_rels/slide5.xml.rels><?xml version="1.0" encoding="UTF-8" standalone="yes"?>
<Relationships xmlns="http://schemas.openxmlformats.org/package/2006/relationships"><Relationship Id="rId8" Type="http://schemas.openxmlformats.org/officeDocument/2006/relationships/slide" Target="slide25.xml"/><Relationship Id="rId13" Type="http://schemas.openxmlformats.org/officeDocument/2006/relationships/diagramColors" Target="../diagrams/colors1.xml"/><Relationship Id="rId3" Type="http://schemas.openxmlformats.org/officeDocument/2006/relationships/slide" Target="slide3.xml"/><Relationship Id="rId7" Type="http://schemas.openxmlformats.org/officeDocument/2006/relationships/slide" Target="slide22.xml"/><Relationship Id="rId12" Type="http://schemas.openxmlformats.org/officeDocument/2006/relationships/diagramQuickStyle" Target="../diagrams/quickStyle1.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11" Type="http://schemas.openxmlformats.org/officeDocument/2006/relationships/diagramLayout" Target="../diagrams/layout1.xml"/><Relationship Id="rId5" Type="http://schemas.openxmlformats.org/officeDocument/2006/relationships/slide" Target="slide6.xml"/><Relationship Id="rId10" Type="http://schemas.openxmlformats.org/officeDocument/2006/relationships/diagramData" Target="../diagrams/data1.xml"/><Relationship Id="rId4" Type="http://schemas.openxmlformats.org/officeDocument/2006/relationships/slide" Target="slide13.xml"/><Relationship Id="rId9" Type="http://schemas.openxmlformats.org/officeDocument/2006/relationships/slide" Target="slide10.xml"/><Relationship Id="rId14" Type="http://schemas.microsoft.com/office/2007/relationships/diagramDrawing" Target="../diagrams/drawing1.xml"/></Relationships>
</file>

<file path=ppt/slides/_rels/slide6.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slide" Target="slide3.xml"/><Relationship Id="rId18" Type="http://schemas.openxmlformats.org/officeDocument/2006/relationships/slide" Target="slide25.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17" Type="http://schemas.openxmlformats.org/officeDocument/2006/relationships/slide" Target="slide22.xml"/><Relationship Id="rId2" Type="http://schemas.openxmlformats.org/officeDocument/2006/relationships/image" Target="../media/image2.png"/><Relationship Id="rId16" Type="http://schemas.openxmlformats.org/officeDocument/2006/relationships/slide" Target="slide9.xml"/><Relationship Id="rId1" Type="http://schemas.openxmlformats.org/officeDocument/2006/relationships/slideLayout" Target="../slideLayouts/slideLayout1.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5" Type="http://schemas.openxmlformats.org/officeDocument/2006/relationships/slide" Target="slide6.xml"/><Relationship Id="rId10" Type="http://schemas.openxmlformats.org/officeDocument/2006/relationships/diagramQuickStyle" Target="../diagrams/quickStyle3.xml"/><Relationship Id="rId19" Type="http://schemas.openxmlformats.org/officeDocument/2006/relationships/slide" Target="slide10.xml"/><Relationship Id="rId4" Type="http://schemas.openxmlformats.org/officeDocument/2006/relationships/diagramLayout" Target="../diagrams/layout2.xml"/><Relationship Id="rId9" Type="http://schemas.openxmlformats.org/officeDocument/2006/relationships/diagramLayout" Target="../diagrams/layout3.xml"/><Relationship Id="rId14" Type="http://schemas.openxmlformats.org/officeDocument/2006/relationships/slide" Target="slide13.xml"/></Relationships>
</file>

<file path=ppt/slides/_rels/slide7.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8.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_rels/slide9.xml.rels><?xml version="1.0" encoding="UTF-8" standalone="yes"?>
<Relationships xmlns="http://schemas.openxmlformats.org/package/2006/relationships"><Relationship Id="rId8" Type="http://schemas.openxmlformats.org/officeDocument/2006/relationships/slide" Target="slide25.xml"/><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 Target="slide9.xml"/><Relationship Id="rId5" Type="http://schemas.openxmlformats.org/officeDocument/2006/relationships/slide" Target="slide6.xml"/><Relationship Id="rId4" Type="http://schemas.openxmlformats.org/officeDocument/2006/relationships/slide" Target="slide13.xml"/><Relationship Id="rId9" Type="http://schemas.openxmlformats.org/officeDocument/2006/relationships/slide" Target="slide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0F2F5"/>
        </a:solidFill>
        <a:effectLst/>
      </p:bgPr>
    </p:bg>
    <p:spTree>
      <p:nvGrpSpPr>
        <p:cNvPr id="1" name=""/>
        <p:cNvGrpSpPr/>
        <p:nvPr/>
      </p:nvGrpSpPr>
      <p:grpSpPr>
        <a:xfrm>
          <a:off x="0" y="0"/>
          <a:ext cx="0" cy="0"/>
          <a:chOff x="0" y="0"/>
          <a:chExt cx="0" cy="0"/>
        </a:xfrm>
      </p:grpSpPr>
      <p:pic>
        <p:nvPicPr>
          <p:cNvPr id="8" name="Picture 7" descr="A black and white logo&#10;&#10;Description automatically generated">
            <a:extLst>
              <a:ext uri="{FF2B5EF4-FFF2-40B4-BE49-F238E27FC236}">
                <a16:creationId xmlns:a16="http://schemas.microsoft.com/office/drawing/2014/main" id="{04D90FD1-D765-1328-E819-2686C30118EB}"/>
              </a:ext>
            </a:extLst>
          </p:cNvPr>
          <p:cNvPicPr>
            <a:picLocks noChangeAspect="1"/>
          </p:cNvPicPr>
          <p:nvPr/>
        </p:nvPicPr>
        <p:blipFill>
          <a:blip r:embed="rId2"/>
          <a:stretch>
            <a:fillRect/>
          </a:stretch>
        </p:blipFill>
        <p:spPr>
          <a:xfrm>
            <a:off x="320538" y="535642"/>
            <a:ext cx="2663687" cy="690633"/>
          </a:xfrm>
          <a:prstGeom prst="rect">
            <a:avLst/>
          </a:prstGeom>
        </p:spPr>
      </p:pic>
      <p:pic>
        <p:nvPicPr>
          <p:cNvPr id="10" name="Picture 9" descr="A blue circle with two lines&#10;&#10;Description automatically generated">
            <a:extLst>
              <a:ext uri="{FF2B5EF4-FFF2-40B4-BE49-F238E27FC236}">
                <a16:creationId xmlns:a16="http://schemas.microsoft.com/office/drawing/2014/main" id="{D8A00D45-11D3-CA6D-3CF7-CF9D16AD523F}"/>
              </a:ext>
            </a:extLst>
          </p:cNvPr>
          <p:cNvPicPr>
            <a:picLocks noChangeAspect="1"/>
          </p:cNvPicPr>
          <p:nvPr/>
        </p:nvPicPr>
        <p:blipFill>
          <a:blip r:embed="rId3"/>
          <a:stretch>
            <a:fillRect/>
          </a:stretch>
        </p:blipFill>
        <p:spPr>
          <a:xfrm>
            <a:off x="320538" y="5833787"/>
            <a:ext cx="1028700" cy="1117600"/>
          </a:xfrm>
          <a:prstGeom prst="rect">
            <a:avLst/>
          </a:prstGeom>
        </p:spPr>
      </p:pic>
      <p:grpSp>
        <p:nvGrpSpPr>
          <p:cNvPr id="14" name="Group 13">
            <a:extLst>
              <a:ext uri="{FF2B5EF4-FFF2-40B4-BE49-F238E27FC236}">
                <a16:creationId xmlns:a16="http://schemas.microsoft.com/office/drawing/2014/main" id="{855512E9-0CD4-59A4-99AE-75E4BFB1D897}"/>
              </a:ext>
            </a:extLst>
          </p:cNvPr>
          <p:cNvGrpSpPr/>
          <p:nvPr/>
        </p:nvGrpSpPr>
        <p:grpSpPr>
          <a:xfrm>
            <a:off x="11148320" y="6392587"/>
            <a:ext cx="763658" cy="313013"/>
            <a:chOff x="11148320" y="6392587"/>
            <a:chExt cx="763658" cy="313013"/>
          </a:xfrm>
        </p:grpSpPr>
        <p:pic>
          <p:nvPicPr>
            <p:cNvPr id="11" name="Picture 10" descr="A blue circle with two lines&#10;&#10;Description automatically generated">
              <a:extLst>
                <a:ext uri="{FF2B5EF4-FFF2-40B4-BE49-F238E27FC236}">
                  <a16:creationId xmlns:a16="http://schemas.microsoft.com/office/drawing/2014/main" id="{B0C3BE60-6284-1845-B447-2FB39347F413}"/>
                </a:ext>
              </a:extLst>
            </p:cNvPr>
            <p:cNvPicPr>
              <a:picLocks noChangeAspect="1"/>
            </p:cNvPicPr>
            <p:nvPr/>
          </p:nvPicPr>
          <p:blipFill>
            <a:blip r:embed="rId3"/>
            <a:stretch>
              <a:fillRect/>
            </a:stretch>
          </p:blipFill>
          <p:spPr>
            <a:xfrm>
              <a:off x="11392730" y="6442765"/>
              <a:ext cx="241928" cy="262835"/>
            </a:xfrm>
            <a:prstGeom prst="rect">
              <a:avLst/>
            </a:prstGeom>
          </p:spPr>
        </p:pic>
        <p:sp>
          <p:nvSpPr>
            <p:cNvPr id="12" name="TextBox 11">
              <a:extLst>
                <a:ext uri="{FF2B5EF4-FFF2-40B4-BE49-F238E27FC236}">
                  <a16:creationId xmlns:a16="http://schemas.microsoft.com/office/drawing/2014/main" id="{FC0192FE-4E8B-4ADC-7C01-475EF8C20E88}"/>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13" name="TextBox 12">
              <a:extLst>
                <a:ext uri="{FF2B5EF4-FFF2-40B4-BE49-F238E27FC236}">
                  <a16:creationId xmlns:a16="http://schemas.microsoft.com/office/drawing/2014/main" id="{E4DE3581-3CBC-FE53-0D07-871C59979BCD}"/>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15" name="TextBox 14">
            <a:extLst>
              <a:ext uri="{FF2B5EF4-FFF2-40B4-BE49-F238E27FC236}">
                <a16:creationId xmlns:a16="http://schemas.microsoft.com/office/drawing/2014/main" id="{B814C17D-3737-9FCE-22C7-39A3D2558974}"/>
              </a:ext>
            </a:extLst>
          </p:cNvPr>
          <p:cNvSpPr txBox="1"/>
          <p:nvPr/>
        </p:nvSpPr>
        <p:spPr>
          <a:xfrm>
            <a:off x="0" y="2613392"/>
            <a:ext cx="12192000" cy="1631216"/>
          </a:xfrm>
          <a:prstGeom prst="rect">
            <a:avLst/>
          </a:prstGeom>
          <a:noFill/>
        </p:spPr>
        <p:txBody>
          <a:bodyPr wrap="square" rtlCol="0" anchor="ctr">
            <a:spAutoFit/>
          </a:bodyPr>
          <a:lstStyle/>
          <a:p>
            <a:pPr algn="ctr"/>
            <a:r>
              <a:rPr lang="en-CH" sz="5000" b="1" dirty="0">
                <a:solidFill>
                  <a:srgbClr val="F0476E"/>
                </a:solidFill>
              </a:rPr>
              <a:t>Exploratory Data Analysis –</a:t>
            </a:r>
          </a:p>
          <a:p>
            <a:pPr algn="ctr"/>
            <a:r>
              <a:rPr lang="en-CH" sz="5000" b="1" dirty="0">
                <a:solidFill>
                  <a:srgbClr val="F0476E"/>
                </a:solidFill>
              </a:rPr>
              <a:t>Project Speed Dating</a:t>
            </a:r>
          </a:p>
        </p:txBody>
      </p:sp>
    </p:spTree>
    <p:extLst>
      <p:ext uri="{BB962C8B-B14F-4D97-AF65-F5344CB8AC3E}">
        <p14:creationId xmlns:p14="http://schemas.microsoft.com/office/powerpoint/2010/main" val="26689513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endParaRPr lang="en-GB" dirty="0">
              <a:solidFill>
                <a:srgbClr val="0E0E0E"/>
              </a:solidFill>
              <a:effectLst/>
              <a:latin typeface=".SF NS"/>
            </a:endParaRPr>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cxnSp>
        <p:nvCxnSpPr>
          <p:cNvPr id="2" name="Straight Connector 1">
            <a:extLst>
              <a:ext uri="{FF2B5EF4-FFF2-40B4-BE49-F238E27FC236}">
                <a16:creationId xmlns:a16="http://schemas.microsoft.com/office/drawing/2014/main" id="{EDB7C883-BD8B-69F1-AFDC-D5170F155717}"/>
              </a:ext>
            </a:extLst>
          </p:cNvPr>
          <p:cNvCxnSpPr>
            <a:cxnSpLocks/>
          </p:cNvCxnSpPr>
          <p:nvPr/>
        </p:nvCxnSpPr>
        <p:spPr>
          <a:xfrm>
            <a:off x="-1101235" y="1252726"/>
            <a:ext cx="0" cy="4953726"/>
          </a:xfrm>
          <a:prstGeom prst="line">
            <a:avLst/>
          </a:prstGeom>
          <a:ln w="63500">
            <a:solidFill>
              <a:srgbClr val="A3B3CD"/>
            </a:solidFill>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16EDFE6B-97EF-0425-6F72-D4832DC651E3}"/>
              </a:ext>
            </a:extLst>
          </p:cNvPr>
          <p:cNvSpPr txBox="1"/>
          <p:nvPr/>
        </p:nvSpPr>
        <p:spPr>
          <a:xfrm>
            <a:off x="376293" y="1942590"/>
            <a:ext cx="10838554" cy="830997"/>
          </a:xfrm>
          <a:prstGeom prst="rect">
            <a:avLst/>
          </a:prstGeom>
          <a:noFill/>
        </p:spPr>
        <p:txBody>
          <a:bodyPr wrap="square">
            <a:spAutoFit/>
          </a:bodyPr>
          <a:lstStyle/>
          <a:p>
            <a:pPr fontAlgn="base"/>
            <a:r>
              <a:rPr lang="en-GB" sz="1200" dirty="0">
                <a:solidFill>
                  <a:srgbClr val="A3B3CD"/>
                </a:solidFill>
                <a:latin typeface=".SF NS"/>
              </a:rPr>
              <a:t>Dans Values categorization, on </a:t>
            </a:r>
            <a:r>
              <a:rPr lang="en-GB" sz="1200" dirty="0" err="1">
                <a:solidFill>
                  <a:srgbClr val="A3B3CD"/>
                </a:solidFill>
                <a:latin typeface=".SF NS"/>
              </a:rPr>
              <a:t>devrait</a:t>
            </a:r>
            <a:r>
              <a:rPr lang="en-GB" sz="1200" dirty="0">
                <a:solidFill>
                  <a:srgbClr val="A3B3CD"/>
                </a:solidFill>
                <a:latin typeface=".SF NS"/>
              </a:rPr>
              <a:t> </a:t>
            </a:r>
            <a:r>
              <a:rPr lang="en-GB" sz="1200" dirty="0" err="1">
                <a:solidFill>
                  <a:srgbClr val="A3B3CD"/>
                </a:solidFill>
                <a:latin typeface=".SF NS"/>
              </a:rPr>
              <a:t>catégoriser</a:t>
            </a:r>
            <a:r>
              <a:rPr lang="en-GB" sz="1200" dirty="0">
                <a:solidFill>
                  <a:srgbClr val="A3B3CD"/>
                </a:solidFill>
                <a:latin typeface=".SF NS"/>
              </a:rPr>
              <a:t> les trois types de données:</a:t>
            </a:r>
          </a:p>
          <a:p>
            <a:pPr marL="171450" indent="-171450" fontAlgn="base">
              <a:buFontTx/>
              <a:buChar char="-"/>
            </a:pPr>
            <a:r>
              <a:rPr lang="en-GB" sz="1200" dirty="0">
                <a:solidFill>
                  <a:srgbClr val="A3B3CD"/>
                </a:solidFill>
                <a:latin typeface=".SF NS"/>
              </a:rPr>
              <a:t>Categorical</a:t>
            </a:r>
          </a:p>
          <a:p>
            <a:pPr marL="171450" indent="-171450" fontAlgn="base">
              <a:buFontTx/>
              <a:buChar char="-"/>
            </a:pPr>
            <a:r>
              <a:rPr lang="en-GB" sz="1200" dirty="0">
                <a:solidFill>
                  <a:srgbClr val="A3B3CD"/>
                </a:solidFill>
                <a:latin typeface=".SF NS"/>
              </a:rPr>
              <a:t>Continuous</a:t>
            </a:r>
          </a:p>
          <a:p>
            <a:pPr marL="171450" indent="-171450" fontAlgn="base">
              <a:buFontTx/>
              <a:buChar char="-"/>
            </a:pPr>
            <a:r>
              <a:rPr lang="en-GB" sz="1200" dirty="0">
                <a:solidFill>
                  <a:srgbClr val="A3B3CD"/>
                </a:solidFill>
                <a:latin typeface=".SF NS"/>
              </a:rPr>
              <a:t>Discrete</a:t>
            </a:r>
          </a:p>
        </p:txBody>
      </p:sp>
      <p:sp>
        <p:nvSpPr>
          <p:cNvPr id="13" name="TextBox 12">
            <a:extLst>
              <a:ext uri="{FF2B5EF4-FFF2-40B4-BE49-F238E27FC236}">
                <a16:creationId xmlns:a16="http://schemas.microsoft.com/office/drawing/2014/main" id="{2F04B1B9-438B-ED92-7D91-582BF1B9B626}"/>
              </a:ext>
            </a:extLst>
          </p:cNvPr>
          <p:cNvSpPr txBox="1"/>
          <p:nvPr/>
        </p:nvSpPr>
        <p:spPr>
          <a:xfrm>
            <a:off x="376293" y="3128090"/>
            <a:ext cx="10838554" cy="830997"/>
          </a:xfrm>
          <a:prstGeom prst="rect">
            <a:avLst/>
          </a:prstGeom>
          <a:noFill/>
        </p:spPr>
        <p:txBody>
          <a:bodyPr wrap="square">
            <a:spAutoFit/>
          </a:bodyPr>
          <a:lstStyle>
            <a:defPPr>
              <a:defRPr lang="en-CH"/>
            </a:defPPr>
            <a:lvl1pPr fontAlgn="base">
              <a:defRPr sz="1200">
                <a:solidFill>
                  <a:srgbClr val="A3B3CD"/>
                </a:solidFill>
                <a:latin typeface=".SF NS"/>
              </a:defRPr>
            </a:lvl1pPr>
          </a:lstStyle>
          <a:p>
            <a:r>
              <a:rPr lang="en-GB" dirty="0"/>
              <a:t>By categorizing your values into these three types, you can better decide which statistical tools (like mean, median, mode) or visualization methods (like bar charts for categorical data, histograms for continuous data) will best help you </a:t>
            </a:r>
            <a:r>
              <a:rPr lang="en-GB" dirty="0" err="1"/>
              <a:t>analyze</a:t>
            </a:r>
            <a:r>
              <a:rPr lang="en-GB" dirty="0"/>
              <a:t> and present your data. Ce qui </a:t>
            </a:r>
            <a:r>
              <a:rPr lang="en-GB" dirty="0" err="1"/>
              <a:t>va</a:t>
            </a:r>
            <a:r>
              <a:rPr lang="en-GB" dirty="0"/>
              <a:t> organiser </a:t>
            </a:r>
            <a:r>
              <a:rPr lang="en-GB" dirty="0" err="1"/>
              <a:t>notre</a:t>
            </a:r>
            <a:r>
              <a:rPr lang="en-GB" dirty="0"/>
              <a:t> dataset shape, bien </a:t>
            </a:r>
            <a:r>
              <a:rPr lang="en-GB" dirty="0" err="1"/>
              <a:t>sûr</a:t>
            </a:r>
            <a:r>
              <a:rPr lang="en-GB" dirty="0"/>
              <a:t> </a:t>
            </a:r>
            <a:r>
              <a:rPr lang="en-GB" dirty="0" err="1"/>
              <a:t>l’idée</a:t>
            </a:r>
            <a:r>
              <a:rPr lang="en-GB" dirty="0"/>
              <a:t> </a:t>
            </a:r>
            <a:r>
              <a:rPr lang="en-GB" dirty="0" err="1"/>
              <a:t>ce</a:t>
            </a:r>
            <a:r>
              <a:rPr lang="en-GB" dirty="0"/>
              <a:t> n </a:t>
            </a:r>
            <a:r>
              <a:rPr lang="en-GB" dirty="0" err="1"/>
              <a:t>est</a:t>
            </a:r>
            <a:r>
              <a:rPr lang="en-GB" dirty="0"/>
              <a:t> pas de </a:t>
            </a:r>
            <a:r>
              <a:rPr lang="en-GB" dirty="0" err="1"/>
              <a:t>mettre</a:t>
            </a:r>
            <a:r>
              <a:rPr lang="en-GB" dirty="0"/>
              <a:t> un </a:t>
            </a:r>
            <a:r>
              <a:rPr lang="en-GB" dirty="0" err="1"/>
              <a:t>graphique</a:t>
            </a:r>
            <a:r>
              <a:rPr lang="en-GB" dirty="0"/>
              <a:t> pour </a:t>
            </a:r>
            <a:r>
              <a:rPr lang="en-GB" dirty="0" err="1"/>
              <a:t>chaque</a:t>
            </a:r>
            <a:r>
              <a:rPr lang="en-GB" dirty="0"/>
              <a:t> </a:t>
            </a:r>
            <a:r>
              <a:rPr lang="en-GB" dirty="0" err="1"/>
              <a:t>colonne</a:t>
            </a:r>
            <a:r>
              <a:rPr lang="en-GB" dirty="0"/>
              <a:t> </a:t>
            </a:r>
            <a:r>
              <a:rPr lang="en-GB" dirty="0" err="1"/>
              <a:t>mais</a:t>
            </a:r>
            <a:r>
              <a:rPr lang="en-GB" dirty="0"/>
              <a:t> un </a:t>
            </a:r>
            <a:r>
              <a:rPr lang="en-GB" dirty="0" err="1"/>
              <a:t>graphique</a:t>
            </a:r>
            <a:r>
              <a:rPr lang="en-GB" dirty="0"/>
              <a:t> sur les données que nous </a:t>
            </a:r>
            <a:r>
              <a:rPr lang="en-GB" dirty="0" err="1"/>
              <a:t>croiserons</a:t>
            </a:r>
            <a:r>
              <a:rPr lang="en-GB" dirty="0"/>
              <a:t> plus tard =&gt; parti pris de savoir </a:t>
            </a:r>
            <a:r>
              <a:rPr lang="en-GB" dirty="0" err="1"/>
              <a:t>ce</a:t>
            </a:r>
            <a:r>
              <a:rPr lang="en-GB" dirty="0"/>
              <a:t> que nous </a:t>
            </a:r>
            <a:r>
              <a:rPr lang="en-GB" dirty="0" err="1"/>
              <a:t>allons</a:t>
            </a:r>
            <a:r>
              <a:rPr lang="en-GB" dirty="0"/>
              <a:t> </a:t>
            </a:r>
            <a:r>
              <a:rPr lang="en-GB" dirty="0" err="1"/>
              <a:t>étudier</a:t>
            </a:r>
            <a:r>
              <a:rPr lang="en-GB" dirty="0"/>
              <a:t> et comment on met la viz</a:t>
            </a:r>
          </a:p>
        </p:txBody>
      </p:sp>
      <p:grpSp>
        <p:nvGrpSpPr>
          <p:cNvPr id="18" name="Group 17">
            <a:extLst>
              <a:ext uri="{FF2B5EF4-FFF2-40B4-BE49-F238E27FC236}">
                <a16:creationId xmlns:a16="http://schemas.microsoft.com/office/drawing/2014/main" id="{D54F78C4-8F24-0E53-379F-119490B208FB}"/>
              </a:ext>
            </a:extLst>
          </p:cNvPr>
          <p:cNvGrpSpPr/>
          <p:nvPr/>
        </p:nvGrpSpPr>
        <p:grpSpPr>
          <a:xfrm>
            <a:off x="81959" y="-52565"/>
            <a:ext cx="11897967" cy="1047305"/>
            <a:chOff x="81959" y="-52565"/>
            <a:chExt cx="11897967" cy="1047305"/>
          </a:xfrm>
        </p:grpSpPr>
        <p:sp>
          <p:nvSpPr>
            <p:cNvPr id="19" name="Rounded Rectangle 18">
              <a:extLst>
                <a:ext uri="{FF2B5EF4-FFF2-40B4-BE49-F238E27FC236}">
                  <a16:creationId xmlns:a16="http://schemas.microsoft.com/office/drawing/2014/main" id="{D760557B-14EE-6DED-52DD-812A6D608153}"/>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DA08110F-EFE3-F023-8BEC-C6B18E49A382}"/>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FEA341A9-6D10-0CEA-A191-824540FC9ECC}"/>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22" name="Rounded Rectangle 21">
              <a:extLst>
                <a:ext uri="{FF2B5EF4-FFF2-40B4-BE49-F238E27FC236}">
                  <a16:creationId xmlns:a16="http://schemas.microsoft.com/office/drawing/2014/main" id="{D7609818-670C-97C0-8EC3-6E8454FCBF60}"/>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23" name="Rounded Rectangle 22">
              <a:extLst>
                <a:ext uri="{FF2B5EF4-FFF2-40B4-BE49-F238E27FC236}">
                  <a16:creationId xmlns:a16="http://schemas.microsoft.com/office/drawing/2014/main" id="{37539D07-C34B-AFEC-9DC7-F3F722B15397}"/>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8" name="Rounded Rectangle 27">
              <a:extLst>
                <a:ext uri="{FF2B5EF4-FFF2-40B4-BE49-F238E27FC236}">
                  <a16:creationId xmlns:a16="http://schemas.microsoft.com/office/drawing/2014/main" id="{DCC30526-561C-3442-B7E5-CBF5297C069D}"/>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9" name="Rounded Rectangle 28">
              <a:extLst>
                <a:ext uri="{FF2B5EF4-FFF2-40B4-BE49-F238E27FC236}">
                  <a16:creationId xmlns:a16="http://schemas.microsoft.com/office/drawing/2014/main" id="{13F988CA-0873-B061-5EF3-01AC5767989F}"/>
                </a:ext>
              </a:extLst>
            </p:cNvPr>
            <p:cNvSpPr/>
            <p:nvPr/>
          </p:nvSpPr>
          <p:spPr>
            <a:xfrm>
              <a:off x="5210498"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33" name="Right Brace 32">
              <a:extLst>
                <a:ext uri="{FF2B5EF4-FFF2-40B4-BE49-F238E27FC236}">
                  <a16:creationId xmlns:a16="http://schemas.microsoft.com/office/drawing/2014/main" id="{AE9D6C5F-E80F-7627-1F62-AE432BFC4282}"/>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45" name="TextBox 44">
              <a:extLst>
                <a:ext uri="{FF2B5EF4-FFF2-40B4-BE49-F238E27FC236}">
                  <a16:creationId xmlns:a16="http://schemas.microsoft.com/office/drawing/2014/main" id="{752668E3-4052-E28B-61F9-F20ACD1A1BE8}"/>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Tree>
    <p:extLst>
      <p:ext uri="{BB962C8B-B14F-4D97-AF65-F5344CB8AC3E}">
        <p14:creationId xmlns:p14="http://schemas.microsoft.com/office/powerpoint/2010/main" val="3060023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cxnSp>
        <p:nvCxnSpPr>
          <p:cNvPr id="2" name="Straight Connector 1">
            <a:extLst>
              <a:ext uri="{FF2B5EF4-FFF2-40B4-BE49-F238E27FC236}">
                <a16:creationId xmlns:a16="http://schemas.microsoft.com/office/drawing/2014/main" id="{EDB7C883-BD8B-69F1-AFDC-D5170F155717}"/>
              </a:ext>
            </a:extLst>
          </p:cNvPr>
          <p:cNvCxnSpPr>
            <a:cxnSpLocks/>
          </p:cNvCxnSpPr>
          <p:nvPr/>
        </p:nvCxnSpPr>
        <p:spPr>
          <a:xfrm>
            <a:off x="-1101235" y="1252726"/>
            <a:ext cx="0" cy="4953726"/>
          </a:xfrm>
          <a:prstGeom prst="line">
            <a:avLst/>
          </a:prstGeom>
          <a:ln w="63500">
            <a:solidFill>
              <a:srgbClr val="A3B3CD"/>
            </a:solidFill>
          </a:ln>
        </p:spPr>
        <p:style>
          <a:lnRef idx="2">
            <a:schemeClr val="accent1"/>
          </a:lnRef>
          <a:fillRef idx="0">
            <a:schemeClr val="accent1"/>
          </a:fillRef>
          <a:effectRef idx="1">
            <a:schemeClr val="accent1"/>
          </a:effectRef>
          <a:fontRef idx="minor">
            <a:schemeClr val="tx1"/>
          </a:fontRef>
        </p:style>
      </p:cxnSp>
      <p:graphicFrame>
        <p:nvGraphicFramePr>
          <p:cNvPr id="8" name="Diagram 7">
            <a:extLst>
              <a:ext uri="{FF2B5EF4-FFF2-40B4-BE49-F238E27FC236}">
                <a16:creationId xmlns:a16="http://schemas.microsoft.com/office/drawing/2014/main" id="{D5D6D625-38E9-4D0D-68F6-4E1E8384F612}"/>
              </a:ext>
            </a:extLst>
          </p:cNvPr>
          <p:cNvGraphicFramePr/>
          <p:nvPr>
            <p:extLst>
              <p:ext uri="{D42A27DB-BD31-4B8C-83A1-F6EECF244321}">
                <p14:modId xmlns:p14="http://schemas.microsoft.com/office/powerpoint/2010/main" val="1757747189"/>
              </p:ext>
            </p:extLst>
          </p:nvPr>
        </p:nvGraphicFramePr>
        <p:xfrm>
          <a:off x="164837" y="1059038"/>
          <a:ext cx="3727049" cy="39854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4" name="Straight Arrow Connector 13">
            <a:extLst>
              <a:ext uri="{FF2B5EF4-FFF2-40B4-BE49-F238E27FC236}">
                <a16:creationId xmlns:a16="http://schemas.microsoft.com/office/drawing/2014/main" id="{D2B961E6-1CA1-5339-6DF1-74F80964EC79}"/>
              </a:ext>
            </a:extLst>
          </p:cNvPr>
          <p:cNvCxnSpPr>
            <a:cxnSpLocks/>
          </p:cNvCxnSpPr>
          <p:nvPr/>
        </p:nvCxnSpPr>
        <p:spPr>
          <a:xfrm>
            <a:off x="3500985" y="2662177"/>
            <a:ext cx="74692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16" name="Picture 15" descr="A green square with a white tick&#10;&#10;Description automatically generated">
            <a:extLst>
              <a:ext uri="{FF2B5EF4-FFF2-40B4-BE49-F238E27FC236}">
                <a16:creationId xmlns:a16="http://schemas.microsoft.com/office/drawing/2014/main" id="{72155584-29BF-089D-98BD-BD5C3C81BE90}"/>
              </a:ext>
            </a:extLst>
          </p:cNvPr>
          <p:cNvPicPr>
            <a:picLocks noChangeAspect="1"/>
          </p:cNvPicPr>
          <p:nvPr/>
        </p:nvPicPr>
        <p:blipFill>
          <a:blip r:embed="rId8"/>
          <a:stretch>
            <a:fillRect/>
          </a:stretch>
        </p:blipFill>
        <p:spPr>
          <a:xfrm>
            <a:off x="2028361" y="4684862"/>
            <a:ext cx="985148" cy="651900"/>
          </a:xfrm>
          <a:prstGeom prst="rect">
            <a:avLst/>
          </a:prstGeom>
        </p:spPr>
      </p:pic>
      <p:pic>
        <p:nvPicPr>
          <p:cNvPr id="30" name="Picture 29" descr="A red x on a black background&#10;&#10;Description automatically generated">
            <a:extLst>
              <a:ext uri="{FF2B5EF4-FFF2-40B4-BE49-F238E27FC236}">
                <a16:creationId xmlns:a16="http://schemas.microsoft.com/office/drawing/2014/main" id="{858B138A-584E-2E62-086E-72645D8AAF93}"/>
              </a:ext>
            </a:extLst>
          </p:cNvPr>
          <p:cNvPicPr>
            <a:picLocks noChangeAspect="1"/>
          </p:cNvPicPr>
          <p:nvPr/>
        </p:nvPicPr>
        <p:blipFill>
          <a:blip r:embed="rId9"/>
          <a:stretch>
            <a:fillRect/>
          </a:stretch>
        </p:blipFill>
        <p:spPr>
          <a:xfrm>
            <a:off x="4288197" y="2391250"/>
            <a:ext cx="550577" cy="550577"/>
          </a:xfrm>
          <a:prstGeom prst="rect">
            <a:avLst/>
          </a:prstGeom>
        </p:spPr>
      </p:pic>
      <p:cxnSp>
        <p:nvCxnSpPr>
          <p:cNvPr id="31" name="Straight Arrow Connector 30">
            <a:extLst>
              <a:ext uri="{FF2B5EF4-FFF2-40B4-BE49-F238E27FC236}">
                <a16:creationId xmlns:a16="http://schemas.microsoft.com/office/drawing/2014/main" id="{C648066E-DA68-28A3-740C-43EBEBD7DA8E}"/>
              </a:ext>
            </a:extLst>
          </p:cNvPr>
          <p:cNvCxnSpPr>
            <a:cxnSpLocks/>
          </p:cNvCxnSpPr>
          <p:nvPr/>
        </p:nvCxnSpPr>
        <p:spPr>
          <a:xfrm>
            <a:off x="4838774" y="2652872"/>
            <a:ext cx="74692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2" name="TextBox 31">
            <a:extLst>
              <a:ext uri="{FF2B5EF4-FFF2-40B4-BE49-F238E27FC236}">
                <a16:creationId xmlns:a16="http://schemas.microsoft.com/office/drawing/2014/main" id="{F5CA8A46-ECB8-59F2-D446-A34BD05F1783}"/>
              </a:ext>
            </a:extLst>
          </p:cNvPr>
          <p:cNvSpPr txBox="1"/>
          <p:nvPr/>
        </p:nvSpPr>
        <p:spPr>
          <a:xfrm>
            <a:off x="5703749" y="2491289"/>
            <a:ext cx="6208229" cy="323165"/>
          </a:xfrm>
          <a:prstGeom prst="rect">
            <a:avLst/>
          </a:prstGeom>
          <a:noFill/>
        </p:spPr>
        <p:txBody>
          <a:bodyPr wrap="square">
            <a:spAutoFit/>
          </a:bodyPr>
          <a:lstStyle/>
          <a:p>
            <a:pPr fontAlgn="base"/>
            <a:r>
              <a:rPr lang="en-GB" sz="1500" b="1" dirty="0">
                <a:solidFill>
                  <a:srgbClr val="A3B3CD"/>
                </a:solidFill>
                <a:latin typeface=".SF NS"/>
              </a:rPr>
              <a:t>Utilization of the discrete variable ‘</a:t>
            </a:r>
            <a:r>
              <a:rPr lang="en-GB" sz="1500" b="1" dirty="0" err="1">
                <a:solidFill>
                  <a:srgbClr val="A3B3CD"/>
                </a:solidFill>
                <a:latin typeface=".SF NS"/>
              </a:rPr>
              <a:t>field_cd</a:t>
            </a:r>
            <a:r>
              <a:rPr lang="en-GB" sz="1500" b="1" dirty="0">
                <a:solidFill>
                  <a:srgbClr val="A3B3CD"/>
                </a:solidFill>
                <a:latin typeface=".SF NS"/>
              </a:rPr>
              <a:t>,’ which consists of 18 unique IDs.</a:t>
            </a:r>
          </a:p>
        </p:txBody>
      </p:sp>
      <p:cxnSp>
        <p:nvCxnSpPr>
          <p:cNvPr id="34" name="Straight Arrow Connector 33">
            <a:extLst>
              <a:ext uri="{FF2B5EF4-FFF2-40B4-BE49-F238E27FC236}">
                <a16:creationId xmlns:a16="http://schemas.microsoft.com/office/drawing/2014/main" id="{CF799B05-0A65-76BF-F387-DA0149417B8E}"/>
              </a:ext>
            </a:extLst>
          </p:cNvPr>
          <p:cNvCxnSpPr>
            <a:cxnSpLocks/>
          </p:cNvCxnSpPr>
          <p:nvPr/>
        </p:nvCxnSpPr>
        <p:spPr>
          <a:xfrm>
            <a:off x="3500985" y="3400889"/>
            <a:ext cx="74692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35" name="Picture 34" descr="A red x on a black background&#10;&#10;Description automatically generated">
            <a:extLst>
              <a:ext uri="{FF2B5EF4-FFF2-40B4-BE49-F238E27FC236}">
                <a16:creationId xmlns:a16="http://schemas.microsoft.com/office/drawing/2014/main" id="{4C09FAF7-6EF5-5C6F-8941-D3168AF879E5}"/>
              </a:ext>
            </a:extLst>
          </p:cNvPr>
          <p:cNvPicPr>
            <a:picLocks noChangeAspect="1"/>
          </p:cNvPicPr>
          <p:nvPr/>
        </p:nvPicPr>
        <p:blipFill>
          <a:blip r:embed="rId9"/>
          <a:stretch>
            <a:fillRect/>
          </a:stretch>
        </p:blipFill>
        <p:spPr>
          <a:xfrm>
            <a:off x="4288197" y="3129962"/>
            <a:ext cx="550577" cy="550577"/>
          </a:xfrm>
          <a:prstGeom prst="rect">
            <a:avLst/>
          </a:prstGeom>
        </p:spPr>
      </p:pic>
      <p:cxnSp>
        <p:nvCxnSpPr>
          <p:cNvPr id="36" name="Straight Arrow Connector 35">
            <a:extLst>
              <a:ext uri="{FF2B5EF4-FFF2-40B4-BE49-F238E27FC236}">
                <a16:creationId xmlns:a16="http://schemas.microsoft.com/office/drawing/2014/main" id="{262C237F-8CB1-1EC8-304C-C7E4E74F9D35}"/>
              </a:ext>
            </a:extLst>
          </p:cNvPr>
          <p:cNvCxnSpPr>
            <a:cxnSpLocks/>
          </p:cNvCxnSpPr>
          <p:nvPr/>
        </p:nvCxnSpPr>
        <p:spPr>
          <a:xfrm>
            <a:off x="4838774" y="3391584"/>
            <a:ext cx="74692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7" name="TextBox 36">
            <a:extLst>
              <a:ext uri="{FF2B5EF4-FFF2-40B4-BE49-F238E27FC236}">
                <a16:creationId xmlns:a16="http://schemas.microsoft.com/office/drawing/2014/main" id="{2A8F27E2-701C-FA71-73D8-63D24B46560B}"/>
              </a:ext>
            </a:extLst>
          </p:cNvPr>
          <p:cNvSpPr txBox="1"/>
          <p:nvPr/>
        </p:nvSpPr>
        <p:spPr>
          <a:xfrm>
            <a:off x="5703749" y="3129962"/>
            <a:ext cx="6276177" cy="553998"/>
          </a:xfrm>
          <a:prstGeom prst="rect">
            <a:avLst/>
          </a:prstGeom>
          <a:noFill/>
        </p:spPr>
        <p:txBody>
          <a:bodyPr wrap="square">
            <a:spAutoFit/>
          </a:bodyPr>
          <a:lstStyle/>
          <a:p>
            <a:pPr fontAlgn="base"/>
            <a:r>
              <a:rPr lang="en-GB" sz="1500" b="1" dirty="0">
                <a:solidFill>
                  <a:srgbClr val="A3B3CD"/>
                </a:solidFill>
                <a:latin typeface=".SF NS"/>
              </a:rPr>
              <a:t>Data Cleaning: There is a large number of duplicates, such as ‘San Francisco,’ ‘San Francisco Bay Area,’ ‘San Francisco, CA,’ and ‘San Francisco/LA.</a:t>
            </a:r>
          </a:p>
        </p:txBody>
      </p:sp>
      <p:cxnSp>
        <p:nvCxnSpPr>
          <p:cNvPr id="38" name="Straight Arrow Connector 37">
            <a:extLst>
              <a:ext uri="{FF2B5EF4-FFF2-40B4-BE49-F238E27FC236}">
                <a16:creationId xmlns:a16="http://schemas.microsoft.com/office/drawing/2014/main" id="{336BDAFE-650F-DCBD-AD8D-D95A1B00D579}"/>
              </a:ext>
            </a:extLst>
          </p:cNvPr>
          <p:cNvCxnSpPr>
            <a:cxnSpLocks/>
          </p:cNvCxnSpPr>
          <p:nvPr/>
        </p:nvCxnSpPr>
        <p:spPr>
          <a:xfrm>
            <a:off x="3495836" y="4190678"/>
            <a:ext cx="74692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pic>
        <p:nvPicPr>
          <p:cNvPr id="39" name="Picture 38" descr="A red x on a black background&#10;&#10;Description automatically generated">
            <a:extLst>
              <a:ext uri="{FF2B5EF4-FFF2-40B4-BE49-F238E27FC236}">
                <a16:creationId xmlns:a16="http://schemas.microsoft.com/office/drawing/2014/main" id="{236988D1-F8E6-499F-B2BE-5F02654AF2DA}"/>
              </a:ext>
            </a:extLst>
          </p:cNvPr>
          <p:cNvPicPr>
            <a:picLocks noChangeAspect="1"/>
          </p:cNvPicPr>
          <p:nvPr/>
        </p:nvPicPr>
        <p:blipFill>
          <a:blip r:embed="rId9"/>
          <a:stretch>
            <a:fillRect/>
          </a:stretch>
        </p:blipFill>
        <p:spPr>
          <a:xfrm>
            <a:off x="4283048" y="3919751"/>
            <a:ext cx="550577" cy="550577"/>
          </a:xfrm>
          <a:prstGeom prst="rect">
            <a:avLst/>
          </a:prstGeom>
        </p:spPr>
      </p:pic>
      <p:cxnSp>
        <p:nvCxnSpPr>
          <p:cNvPr id="40" name="Straight Arrow Connector 39">
            <a:extLst>
              <a:ext uri="{FF2B5EF4-FFF2-40B4-BE49-F238E27FC236}">
                <a16:creationId xmlns:a16="http://schemas.microsoft.com/office/drawing/2014/main" id="{2953273E-8027-17D4-42F9-760618D5A2B3}"/>
              </a:ext>
            </a:extLst>
          </p:cNvPr>
          <p:cNvCxnSpPr>
            <a:cxnSpLocks/>
          </p:cNvCxnSpPr>
          <p:nvPr/>
        </p:nvCxnSpPr>
        <p:spPr>
          <a:xfrm>
            <a:off x="4833625" y="4181373"/>
            <a:ext cx="74692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1" name="TextBox 40">
            <a:extLst>
              <a:ext uri="{FF2B5EF4-FFF2-40B4-BE49-F238E27FC236}">
                <a16:creationId xmlns:a16="http://schemas.microsoft.com/office/drawing/2014/main" id="{8E9A7A16-1636-13F0-1991-C4F47C0C1CFB}"/>
              </a:ext>
            </a:extLst>
          </p:cNvPr>
          <p:cNvSpPr txBox="1"/>
          <p:nvPr/>
        </p:nvSpPr>
        <p:spPr>
          <a:xfrm>
            <a:off x="5707112" y="3896974"/>
            <a:ext cx="6356632" cy="553998"/>
          </a:xfrm>
          <a:prstGeom prst="rect">
            <a:avLst/>
          </a:prstGeom>
          <a:noFill/>
        </p:spPr>
        <p:txBody>
          <a:bodyPr wrap="square">
            <a:spAutoFit/>
          </a:bodyPr>
          <a:lstStyle/>
          <a:p>
            <a:pPr fontAlgn="base"/>
            <a:r>
              <a:rPr lang="en-GB" sz="1500" b="1" dirty="0">
                <a:solidFill>
                  <a:srgbClr val="A3B3CD"/>
                </a:solidFill>
                <a:latin typeface=".SF NS"/>
              </a:rPr>
              <a:t>Data Attribution: The 18th ID is blank, affecting 48 rows, and requires proper attribution.</a:t>
            </a:r>
          </a:p>
        </p:txBody>
      </p:sp>
      <p:sp>
        <p:nvSpPr>
          <p:cNvPr id="42" name="TextBox 41">
            <a:extLst>
              <a:ext uri="{FF2B5EF4-FFF2-40B4-BE49-F238E27FC236}">
                <a16:creationId xmlns:a16="http://schemas.microsoft.com/office/drawing/2014/main" id="{2BF90245-6D9A-E935-A713-0FEF36B98F9E}"/>
              </a:ext>
            </a:extLst>
          </p:cNvPr>
          <p:cNvSpPr txBox="1"/>
          <p:nvPr/>
        </p:nvSpPr>
        <p:spPr>
          <a:xfrm>
            <a:off x="2844008" y="4859532"/>
            <a:ext cx="6208229" cy="323165"/>
          </a:xfrm>
          <a:prstGeom prst="rect">
            <a:avLst/>
          </a:prstGeom>
          <a:noFill/>
        </p:spPr>
        <p:txBody>
          <a:bodyPr wrap="square">
            <a:spAutoFit/>
          </a:bodyPr>
          <a:lstStyle/>
          <a:p>
            <a:pPr fontAlgn="base"/>
            <a:r>
              <a:rPr lang="en-GB" sz="1500" b="1" dirty="0">
                <a:solidFill>
                  <a:srgbClr val="A3B3CD"/>
                </a:solidFill>
                <a:latin typeface=".SF NS"/>
              </a:rPr>
              <a:t>Other columns are either </a:t>
            </a:r>
            <a:r>
              <a:rPr lang="en-GB" sz="1500" b="1" i="1" dirty="0">
                <a:solidFill>
                  <a:srgbClr val="A3B3CD"/>
                </a:solidFill>
                <a:latin typeface=".SF NS"/>
              </a:rPr>
              <a:t>continuous</a:t>
            </a:r>
            <a:r>
              <a:rPr lang="en-GB" sz="1500" i="1" dirty="0">
                <a:solidFill>
                  <a:srgbClr val="A3B3CD"/>
                </a:solidFill>
                <a:latin typeface=".SF NS"/>
              </a:rPr>
              <a:t> </a:t>
            </a:r>
            <a:r>
              <a:rPr lang="en-GB" sz="1500" b="1" dirty="0">
                <a:solidFill>
                  <a:srgbClr val="A3B3CD"/>
                </a:solidFill>
                <a:latin typeface=".SF NS"/>
              </a:rPr>
              <a:t>or </a:t>
            </a:r>
            <a:r>
              <a:rPr lang="en-GB" sz="1500" b="1" i="1" dirty="0">
                <a:solidFill>
                  <a:srgbClr val="A3B3CD"/>
                </a:solidFill>
                <a:latin typeface=".SF NS"/>
              </a:rPr>
              <a:t>discrete variables</a:t>
            </a:r>
            <a:endParaRPr lang="en-GB" sz="1500" b="1" dirty="0">
              <a:solidFill>
                <a:srgbClr val="A3B3CD"/>
              </a:solidFill>
              <a:latin typeface=".SF NS"/>
            </a:endParaRPr>
          </a:p>
        </p:txBody>
      </p:sp>
      <p:cxnSp>
        <p:nvCxnSpPr>
          <p:cNvPr id="43" name="Straight Arrow Connector 42">
            <a:extLst>
              <a:ext uri="{FF2B5EF4-FFF2-40B4-BE49-F238E27FC236}">
                <a16:creationId xmlns:a16="http://schemas.microsoft.com/office/drawing/2014/main" id="{9FA7E885-9B47-E9DF-DA04-052B49E82C1B}"/>
              </a:ext>
            </a:extLst>
          </p:cNvPr>
          <p:cNvCxnSpPr>
            <a:cxnSpLocks/>
          </p:cNvCxnSpPr>
          <p:nvPr/>
        </p:nvCxnSpPr>
        <p:spPr>
          <a:xfrm>
            <a:off x="3409561" y="5664225"/>
            <a:ext cx="74692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44" name="TextBox 43">
            <a:extLst>
              <a:ext uri="{FF2B5EF4-FFF2-40B4-BE49-F238E27FC236}">
                <a16:creationId xmlns:a16="http://schemas.microsoft.com/office/drawing/2014/main" id="{C9B337AF-CE65-9627-FBD9-97E7F18EFC49}"/>
              </a:ext>
            </a:extLst>
          </p:cNvPr>
          <p:cNvSpPr txBox="1"/>
          <p:nvPr/>
        </p:nvSpPr>
        <p:spPr>
          <a:xfrm>
            <a:off x="4283048" y="5379826"/>
            <a:ext cx="6356632" cy="784830"/>
          </a:xfrm>
          <a:prstGeom prst="rect">
            <a:avLst/>
          </a:prstGeom>
          <a:noFill/>
        </p:spPr>
        <p:txBody>
          <a:bodyPr wrap="square">
            <a:spAutoFit/>
          </a:bodyPr>
          <a:lstStyle/>
          <a:p>
            <a:pPr fontAlgn="base"/>
            <a:r>
              <a:rPr lang="en-GB" sz="1500" b="1" dirty="0">
                <a:solidFill>
                  <a:srgbClr val="A3B3CD"/>
                </a:solidFill>
                <a:latin typeface=".SF NS"/>
              </a:rPr>
              <a:t>Only 3 columns have been cleaned:</a:t>
            </a:r>
          </a:p>
          <a:p>
            <a:pPr marL="285750" indent="-285750" fontAlgn="base">
              <a:buFont typeface="Arial" panose="020B0604020202020204" pitchFamily="34" charset="0"/>
              <a:buChar char="•"/>
            </a:pPr>
            <a:r>
              <a:rPr lang="en-GB" sz="1500" b="1" dirty="0">
                <a:solidFill>
                  <a:srgbClr val="A3B3CD"/>
                </a:solidFill>
                <a:latin typeface=".SF NS"/>
              </a:rPr>
              <a:t>‘</a:t>
            </a:r>
            <a:r>
              <a:rPr lang="en-GB" sz="1500" b="1" dirty="0" err="1">
                <a:solidFill>
                  <a:srgbClr val="A3B3CD"/>
                </a:solidFill>
                <a:latin typeface=".SF NS"/>
              </a:rPr>
              <a:t>zipcode</a:t>
            </a:r>
            <a:r>
              <a:rPr lang="en-GB" sz="1500" b="1" dirty="0">
                <a:solidFill>
                  <a:srgbClr val="A3B3CD"/>
                </a:solidFill>
                <a:latin typeface=".SF NS"/>
              </a:rPr>
              <a:t>’: Removal of the comma.</a:t>
            </a:r>
          </a:p>
          <a:p>
            <a:pPr marL="285750" indent="-285750" fontAlgn="base">
              <a:buFont typeface="Arial" panose="020B0604020202020204" pitchFamily="34" charset="0"/>
              <a:buChar char="•"/>
            </a:pPr>
            <a:r>
              <a:rPr lang="en-GB" sz="1500" b="1" dirty="0">
                <a:solidFill>
                  <a:srgbClr val="A3B3CD"/>
                </a:solidFill>
                <a:latin typeface=".SF NS"/>
              </a:rPr>
              <a:t>‘income’: Removal of the comma and decimal.</a:t>
            </a:r>
          </a:p>
        </p:txBody>
      </p:sp>
      <p:grpSp>
        <p:nvGrpSpPr>
          <p:cNvPr id="48" name="Group 47">
            <a:extLst>
              <a:ext uri="{FF2B5EF4-FFF2-40B4-BE49-F238E27FC236}">
                <a16:creationId xmlns:a16="http://schemas.microsoft.com/office/drawing/2014/main" id="{238CB462-D897-E6A9-F67E-88479E15A0EE}"/>
              </a:ext>
            </a:extLst>
          </p:cNvPr>
          <p:cNvGrpSpPr/>
          <p:nvPr/>
        </p:nvGrpSpPr>
        <p:grpSpPr>
          <a:xfrm>
            <a:off x="81959" y="-52565"/>
            <a:ext cx="11897967" cy="1047305"/>
            <a:chOff x="81959" y="-52565"/>
            <a:chExt cx="11897967" cy="1047305"/>
          </a:xfrm>
        </p:grpSpPr>
        <p:sp>
          <p:nvSpPr>
            <p:cNvPr id="49" name="Rounded Rectangle 48">
              <a:extLst>
                <a:ext uri="{FF2B5EF4-FFF2-40B4-BE49-F238E27FC236}">
                  <a16:creationId xmlns:a16="http://schemas.microsoft.com/office/drawing/2014/main" id="{1D6D24EA-DAED-F813-AF94-E576A4DD68AE}"/>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10"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10"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50" name="Rounded Rectangle 49">
              <a:extLst>
                <a:ext uri="{FF2B5EF4-FFF2-40B4-BE49-F238E27FC236}">
                  <a16:creationId xmlns:a16="http://schemas.microsoft.com/office/drawing/2014/main" id="{EB4F298C-5094-C1EC-025F-4FB9905B658B}"/>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11"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51" name="Rounded Rectangle 50">
              <a:extLst>
                <a:ext uri="{FF2B5EF4-FFF2-40B4-BE49-F238E27FC236}">
                  <a16:creationId xmlns:a16="http://schemas.microsoft.com/office/drawing/2014/main" id="{713D88B7-3603-6D03-1235-FE8334B98692}"/>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12"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52" name="Rounded Rectangle 51">
              <a:extLst>
                <a:ext uri="{FF2B5EF4-FFF2-40B4-BE49-F238E27FC236}">
                  <a16:creationId xmlns:a16="http://schemas.microsoft.com/office/drawing/2014/main" id="{C595A327-96A3-95F6-09E5-3C4CF4D6418A}"/>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13"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53" name="Rounded Rectangle 52">
              <a:extLst>
                <a:ext uri="{FF2B5EF4-FFF2-40B4-BE49-F238E27FC236}">
                  <a16:creationId xmlns:a16="http://schemas.microsoft.com/office/drawing/2014/main" id="{CE06D463-4768-0016-52D3-FA15B93AF22E}"/>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14"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54" name="Rounded Rectangle 53">
              <a:extLst>
                <a:ext uri="{FF2B5EF4-FFF2-40B4-BE49-F238E27FC236}">
                  <a16:creationId xmlns:a16="http://schemas.microsoft.com/office/drawing/2014/main" id="{538B636F-E7CF-398D-9B26-19EBB6779FDB}"/>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15"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55" name="Rounded Rectangle 54">
              <a:extLst>
                <a:ext uri="{FF2B5EF4-FFF2-40B4-BE49-F238E27FC236}">
                  <a16:creationId xmlns:a16="http://schemas.microsoft.com/office/drawing/2014/main" id="{54AB5766-79A3-F78A-3DC8-98028F2F72FC}"/>
                </a:ext>
              </a:extLst>
            </p:cNvPr>
            <p:cNvSpPr/>
            <p:nvPr/>
          </p:nvSpPr>
          <p:spPr>
            <a:xfrm>
              <a:off x="5210498"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16"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56" name="Right Brace 55">
              <a:extLst>
                <a:ext uri="{FF2B5EF4-FFF2-40B4-BE49-F238E27FC236}">
                  <a16:creationId xmlns:a16="http://schemas.microsoft.com/office/drawing/2014/main" id="{FA6320E2-BA8A-76D2-5814-31F47F8FF009}"/>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57" name="TextBox 56">
              <a:extLst>
                <a:ext uri="{FF2B5EF4-FFF2-40B4-BE49-F238E27FC236}">
                  <a16:creationId xmlns:a16="http://schemas.microsoft.com/office/drawing/2014/main" id="{00D51BD6-2F57-9860-59FA-3967B68E22B7}"/>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Tree>
    <p:extLst>
      <p:ext uri="{BB962C8B-B14F-4D97-AF65-F5344CB8AC3E}">
        <p14:creationId xmlns:p14="http://schemas.microsoft.com/office/powerpoint/2010/main" val="2859490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dirty="0"/>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8" name="TextBox 7">
            <a:extLst>
              <a:ext uri="{FF2B5EF4-FFF2-40B4-BE49-F238E27FC236}">
                <a16:creationId xmlns:a16="http://schemas.microsoft.com/office/drawing/2014/main" id="{7152884E-ABE7-3D38-1E97-2C8291CE8552}"/>
              </a:ext>
            </a:extLst>
          </p:cNvPr>
          <p:cNvSpPr txBox="1"/>
          <p:nvPr/>
        </p:nvSpPr>
        <p:spPr>
          <a:xfrm>
            <a:off x="1791373" y="1917203"/>
            <a:ext cx="10225887" cy="1569660"/>
          </a:xfrm>
          <a:prstGeom prst="rect">
            <a:avLst/>
          </a:prstGeom>
          <a:noFill/>
        </p:spPr>
        <p:txBody>
          <a:bodyPr wrap="square">
            <a:spAutoFit/>
          </a:bodyPr>
          <a:lstStyle/>
          <a:p>
            <a:pPr fontAlgn="base"/>
            <a:r>
              <a:rPr lang="en-GB" sz="1200" dirty="0">
                <a:solidFill>
                  <a:srgbClr val="A3B3CD"/>
                </a:solidFill>
                <a:latin typeface=".SF NS"/>
              </a:rPr>
              <a:t>Analyser la distribution des données </a:t>
            </a:r>
            <a:r>
              <a:rPr lang="en-GB" sz="1200" dirty="0" err="1">
                <a:solidFill>
                  <a:srgbClr val="A3B3CD"/>
                </a:solidFill>
                <a:latin typeface=".SF NS"/>
              </a:rPr>
              <a:t>basée</a:t>
            </a:r>
            <a:r>
              <a:rPr lang="en-GB" sz="1200" dirty="0">
                <a:solidFill>
                  <a:srgbClr val="A3B3CD"/>
                </a:solidFill>
                <a:latin typeface=".SF NS"/>
              </a:rPr>
              <a:t> sur la </a:t>
            </a:r>
            <a:r>
              <a:rPr lang="en-GB" sz="1200" dirty="0" err="1">
                <a:solidFill>
                  <a:srgbClr val="A3B3CD"/>
                </a:solidFill>
                <a:latin typeface=".SF NS"/>
              </a:rPr>
              <a:t>catégorisation</a:t>
            </a:r>
            <a:r>
              <a:rPr lang="en-GB" sz="1200" dirty="0">
                <a:solidFill>
                  <a:srgbClr val="A3B3CD"/>
                </a:solidFill>
                <a:latin typeface=".SF NS"/>
              </a:rPr>
              <a:t>, </a:t>
            </a:r>
            <a:r>
              <a:rPr lang="en-GB" sz="1200" dirty="0" err="1">
                <a:solidFill>
                  <a:srgbClr val="A3B3CD"/>
                </a:solidFill>
                <a:latin typeface=".SF NS"/>
              </a:rPr>
              <a:t>donc</a:t>
            </a:r>
            <a:r>
              <a:rPr lang="en-GB" sz="1200" dirty="0">
                <a:solidFill>
                  <a:srgbClr val="A3B3CD"/>
                </a:solidFill>
                <a:latin typeface=".SF NS"/>
              </a:rPr>
              <a:t> </a:t>
            </a:r>
            <a:r>
              <a:rPr lang="en-GB" sz="1200" dirty="0" err="1">
                <a:solidFill>
                  <a:srgbClr val="A3B3CD"/>
                </a:solidFill>
                <a:latin typeface=".SF NS"/>
              </a:rPr>
              <a:t>uniquement</a:t>
            </a:r>
            <a:r>
              <a:rPr lang="en-GB" sz="1200" dirty="0">
                <a:solidFill>
                  <a:srgbClr val="A3B3CD"/>
                </a:solidFill>
                <a:latin typeface=".SF NS"/>
              </a:rPr>
              <a:t> les </a:t>
            </a:r>
            <a:r>
              <a:rPr lang="en-GB" sz="1200" dirty="0" err="1">
                <a:solidFill>
                  <a:srgbClr val="A3B3CD"/>
                </a:solidFill>
                <a:latin typeface=".SF NS"/>
              </a:rPr>
              <a:t>colonnes</a:t>
            </a:r>
            <a:r>
              <a:rPr lang="en-GB" sz="1200" dirty="0">
                <a:solidFill>
                  <a:srgbClr val="A3B3CD"/>
                </a:solidFill>
                <a:latin typeface=".SF NS"/>
              </a:rPr>
              <a:t> </a:t>
            </a:r>
            <a:r>
              <a:rPr lang="en-GB" sz="1200" dirty="0" err="1">
                <a:solidFill>
                  <a:srgbClr val="A3B3CD"/>
                </a:solidFill>
                <a:latin typeface=".SF NS"/>
              </a:rPr>
              <a:t>sélectionnées</a:t>
            </a:r>
            <a:endParaRPr lang="en-GB" sz="1200" dirty="0">
              <a:solidFill>
                <a:srgbClr val="A3B3CD"/>
              </a:solidFill>
              <a:latin typeface=".SF NS"/>
            </a:endParaRPr>
          </a:p>
          <a:p>
            <a:pPr fontAlgn="base"/>
            <a:r>
              <a:rPr lang="en-GB" sz="1200" dirty="0" err="1">
                <a:solidFill>
                  <a:srgbClr val="A3B3CD"/>
                </a:solidFill>
                <a:latin typeface=".SF NS"/>
              </a:rPr>
              <a:t>Ici</a:t>
            </a:r>
            <a:r>
              <a:rPr lang="en-GB" sz="1200" dirty="0">
                <a:solidFill>
                  <a:srgbClr val="A3B3CD"/>
                </a:solidFill>
                <a:latin typeface=".SF NS"/>
              </a:rPr>
              <a:t> </a:t>
            </a:r>
            <a:r>
              <a:rPr lang="en-GB" sz="1200" dirty="0" err="1">
                <a:solidFill>
                  <a:srgbClr val="A3B3CD"/>
                </a:solidFill>
                <a:latin typeface=".SF NS"/>
              </a:rPr>
              <a:t>l’idée</a:t>
            </a:r>
            <a:r>
              <a:rPr lang="en-GB" sz="1200" dirty="0">
                <a:solidFill>
                  <a:srgbClr val="A3B3CD"/>
                </a:solidFill>
                <a:latin typeface=".SF NS"/>
              </a:rPr>
              <a:t> c de poser les premiers </a:t>
            </a:r>
            <a:r>
              <a:rPr lang="en-GB" sz="1200" dirty="0" err="1">
                <a:solidFill>
                  <a:srgbClr val="A3B3CD"/>
                </a:solidFill>
                <a:latin typeface=".SF NS"/>
              </a:rPr>
              <a:t>résultats</a:t>
            </a:r>
            <a:r>
              <a:rPr lang="en-GB" sz="1200" dirty="0">
                <a:solidFill>
                  <a:srgbClr val="A3B3CD"/>
                </a:solidFill>
                <a:latin typeface=".SF NS"/>
              </a:rPr>
              <a:t> de la constitution de la </a:t>
            </a:r>
            <a:r>
              <a:rPr lang="en-GB" sz="1200" dirty="0" err="1">
                <a:solidFill>
                  <a:srgbClr val="A3B3CD"/>
                </a:solidFill>
                <a:latin typeface=".SF NS"/>
              </a:rPr>
              <a:t>bdd</a:t>
            </a:r>
            <a:r>
              <a:rPr lang="en-GB" sz="1200" dirty="0">
                <a:solidFill>
                  <a:srgbClr val="A3B3CD"/>
                </a:solidFill>
                <a:latin typeface=".SF NS"/>
              </a:rPr>
              <a:t>, d’un cote sur le </a:t>
            </a:r>
            <a:r>
              <a:rPr lang="en-GB" sz="1200" dirty="0" err="1">
                <a:solidFill>
                  <a:srgbClr val="A3B3CD"/>
                </a:solidFill>
                <a:latin typeface=".SF NS"/>
              </a:rPr>
              <a:t>démographique</a:t>
            </a:r>
            <a:r>
              <a:rPr lang="en-GB" sz="1200" dirty="0">
                <a:solidFill>
                  <a:srgbClr val="A3B3CD"/>
                </a:solidFill>
                <a:latin typeface=".SF NS"/>
              </a:rPr>
              <a:t> , de </a:t>
            </a:r>
            <a:r>
              <a:rPr lang="en-GB" sz="1200" dirty="0" err="1">
                <a:solidFill>
                  <a:srgbClr val="A3B3CD"/>
                </a:solidFill>
                <a:latin typeface=".SF NS"/>
              </a:rPr>
              <a:t>l’autre</a:t>
            </a:r>
            <a:r>
              <a:rPr lang="en-GB" sz="1200" dirty="0">
                <a:solidFill>
                  <a:srgbClr val="A3B3CD"/>
                </a:solidFill>
                <a:latin typeface=".SF NS"/>
              </a:rPr>
              <a:t> sur les </a:t>
            </a:r>
            <a:r>
              <a:rPr lang="en-GB" sz="1200" dirty="0" err="1">
                <a:solidFill>
                  <a:srgbClr val="A3B3CD"/>
                </a:solidFill>
                <a:latin typeface=".SF NS"/>
              </a:rPr>
              <a:t>attributs</a:t>
            </a:r>
            <a:r>
              <a:rPr lang="en-GB" sz="1200" dirty="0">
                <a:solidFill>
                  <a:srgbClr val="A3B3CD"/>
                </a:solidFill>
                <a:latin typeface=".SF NS"/>
              </a:rPr>
              <a:t>, étape necessaire </a:t>
            </a:r>
            <a:r>
              <a:rPr lang="en-GB" sz="1200" dirty="0" err="1">
                <a:solidFill>
                  <a:srgbClr val="A3B3CD"/>
                </a:solidFill>
                <a:latin typeface=".SF NS"/>
              </a:rPr>
              <a:t>avant</a:t>
            </a:r>
            <a:r>
              <a:rPr lang="en-GB" sz="1200" dirty="0">
                <a:solidFill>
                  <a:srgbClr val="A3B3CD"/>
                </a:solidFill>
                <a:latin typeface=".SF NS"/>
              </a:rPr>
              <a:t> les correlations, un tableau de bord </a:t>
            </a:r>
            <a:r>
              <a:rPr lang="en-GB" sz="1200" dirty="0" err="1">
                <a:solidFill>
                  <a:srgbClr val="A3B3CD"/>
                </a:solidFill>
                <a:latin typeface=".SF NS"/>
              </a:rPr>
              <a:t>assez</a:t>
            </a:r>
            <a:r>
              <a:rPr lang="en-GB" sz="1200" dirty="0">
                <a:solidFill>
                  <a:srgbClr val="A3B3CD"/>
                </a:solidFill>
                <a:latin typeface=".SF NS"/>
              </a:rPr>
              <a:t> </a:t>
            </a:r>
            <a:r>
              <a:rPr lang="en-GB" sz="1200" dirty="0" err="1">
                <a:solidFill>
                  <a:srgbClr val="A3B3CD"/>
                </a:solidFill>
                <a:latin typeface=".SF NS"/>
              </a:rPr>
              <a:t>basique</a:t>
            </a:r>
            <a:r>
              <a:rPr lang="en-GB" sz="1200" dirty="0">
                <a:solidFill>
                  <a:srgbClr val="A3B3CD"/>
                </a:solidFill>
                <a:latin typeface=".SF NS"/>
              </a:rPr>
              <a:t> sans </a:t>
            </a:r>
            <a:r>
              <a:rPr lang="en-GB" sz="1200" dirty="0" err="1">
                <a:solidFill>
                  <a:srgbClr val="A3B3CD"/>
                </a:solidFill>
                <a:latin typeface=".SF NS"/>
              </a:rPr>
              <a:t>croiser</a:t>
            </a:r>
            <a:r>
              <a:rPr lang="en-GB" sz="1200" dirty="0">
                <a:solidFill>
                  <a:srgbClr val="A3B3CD"/>
                </a:solidFill>
                <a:latin typeface=".SF NS"/>
              </a:rPr>
              <a:t> les données et ensuite </a:t>
            </a:r>
            <a:r>
              <a:rPr lang="en-GB" sz="1200" dirty="0" err="1">
                <a:solidFill>
                  <a:srgbClr val="A3B3CD"/>
                </a:solidFill>
                <a:latin typeface=".SF NS"/>
              </a:rPr>
              <a:t>aussi</a:t>
            </a:r>
            <a:r>
              <a:rPr lang="en-GB" sz="1200" dirty="0">
                <a:solidFill>
                  <a:srgbClr val="A3B3CD"/>
                </a:solidFill>
                <a:latin typeface=".SF NS"/>
              </a:rPr>
              <a:t> un </a:t>
            </a:r>
            <a:r>
              <a:rPr lang="en-GB" sz="1200" dirty="0" err="1">
                <a:solidFill>
                  <a:srgbClr val="A3B3CD"/>
                </a:solidFill>
                <a:latin typeface=".SF NS"/>
              </a:rPr>
              <a:t>résultat</a:t>
            </a:r>
            <a:r>
              <a:rPr lang="en-GB" sz="1200" dirty="0">
                <a:solidFill>
                  <a:srgbClr val="A3B3CD"/>
                </a:solidFill>
                <a:latin typeface=".SF NS"/>
              </a:rPr>
              <a:t> sur les questions / </a:t>
            </a:r>
            <a:r>
              <a:rPr lang="en-GB" sz="1200" dirty="0" err="1">
                <a:solidFill>
                  <a:srgbClr val="A3B3CD"/>
                </a:solidFill>
                <a:latin typeface=".SF NS"/>
              </a:rPr>
              <a:t>critères</a:t>
            </a:r>
            <a:r>
              <a:rPr lang="en-GB" sz="1200" dirty="0">
                <a:solidFill>
                  <a:srgbClr val="A3B3CD"/>
                </a:solidFill>
                <a:latin typeface=".SF NS"/>
              </a:rPr>
              <a:t> determinant de choix, je </a:t>
            </a:r>
            <a:r>
              <a:rPr lang="en-GB" sz="1200" dirty="0" err="1">
                <a:solidFill>
                  <a:srgbClr val="A3B3CD"/>
                </a:solidFill>
                <a:latin typeface=".SF NS"/>
              </a:rPr>
              <a:t>liste</a:t>
            </a:r>
            <a:r>
              <a:rPr lang="en-GB" sz="1200" dirty="0">
                <a:solidFill>
                  <a:srgbClr val="A3B3CD"/>
                </a:solidFill>
                <a:latin typeface=".SF NS"/>
              </a:rPr>
              <a:t> les questions dans les slides après</a:t>
            </a:r>
          </a:p>
          <a:p>
            <a:pPr fontAlgn="base"/>
            <a:endParaRPr lang="en-GB" sz="1200" dirty="0">
              <a:solidFill>
                <a:srgbClr val="A3B3CD"/>
              </a:solidFill>
              <a:latin typeface=".SF NS"/>
            </a:endParaRPr>
          </a:p>
          <a:p>
            <a:pPr fontAlgn="base"/>
            <a:endParaRPr lang="en-GB" sz="1200" dirty="0">
              <a:solidFill>
                <a:srgbClr val="A3B3CD"/>
              </a:solidFill>
              <a:latin typeface=".SF NS"/>
            </a:endParaRPr>
          </a:p>
          <a:p>
            <a:pPr fontAlgn="base"/>
            <a:endParaRPr lang="en-GB" sz="1200" dirty="0">
              <a:solidFill>
                <a:srgbClr val="A3B3CD"/>
              </a:solidFill>
              <a:latin typeface=".SF NS"/>
            </a:endParaRPr>
          </a:p>
          <a:p>
            <a:pPr fontAlgn="base"/>
            <a:endParaRPr lang="en-GB" sz="1200" dirty="0">
              <a:solidFill>
                <a:srgbClr val="A3B3CD"/>
              </a:solidFill>
              <a:latin typeface=".SF NS"/>
            </a:endParaRPr>
          </a:p>
        </p:txBody>
      </p:sp>
      <p:sp>
        <p:nvSpPr>
          <p:cNvPr id="12" name="TextBox 11">
            <a:extLst>
              <a:ext uri="{FF2B5EF4-FFF2-40B4-BE49-F238E27FC236}">
                <a16:creationId xmlns:a16="http://schemas.microsoft.com/office/drawing/2014/main" id="{E9F523C7-AD6B-27FD-46C7-6F0EBA36EC2A}"/>
              </a:ext>
            </a:extLst>
          </p:cNvPr>
          <p:cNvSpPr txBox="1"/>
          <p:nvPr/>
        </p:nvSpPr>
        <p:spPr>
          <a:xfrm>
            <a:off x="1782888" y="1281137"/>
            <a:ext cx="9787903" cy="400110"/>
          </a:xfrm>
          <a:prstGeom prst="rect">
            <a:avLst/>
          </a:prstGeom>
          <a:noFill/>
        </p:spPr>
        <p:txBody>
          <a:bodyPr wrap="square">
            <a:spAutoFit/>
          </a:bodyPr>
          <a:lstStyle/>
          <a:p>
            <a:pPr fontAlgn="base"/>
            <a:r>
              <a:rPr lang="en-GB" sz="2000" b="1" dirty="0">
                <a:solidFill>
                  <a:srgbClr val="A3B3CD"/>
                </a:solidFill>
                <a:latin typeface=".SF NS"/>
              </a:rPr>
              <a:t>Data distribution analysis</a:t>
            </a:r>
          </a:p>
        </p:txBody>
      </p:sp>
      <p:grpSp>
        <p:nvGrpSpPr>
          <p:cNvPr id="14" name="Group 13">
            <a:extLst>
              <a:ext uri="{FF2B5EF4-FFF2-40B4-BE49-F238E27FC236}">
                <a16:creationId xmlns:a16="http://schemas.microsoft.com/office/drawing/2014/main" id="{B8EFB3D9-5468-6493-83D4-F9AF766EEADD}"/>
              </a:ext>
            </a:extLst>
          </p:cNvPr>
          <p:cNvGrpSpPr/>
          <p:nvPr/>
        </p:nvGrpSpPr>
        <p:grpSpPr>
          <a:xfrm>
            <a:off x="81959" y="-52565"/>
            <a:ext cx="11897967" cy="1047305"/>
            <a:chOff x="81959" y="-52565"/>
            <a:chExt cx="11897967" cy="1047305"/>
          </a:xfrm>
        </p:grpSpPr>
        <p:sp>
          <p:nvSpPr>
            <p:cNvPr id="15" name="Rounded Rectangle 14">
              <a:extLst>
                <a:ext uri="{FF2B5EF4-FFF2-40B4-BE49-F238E27FC236}">
                  <a16:creationId xmlns:a16="http://schemas.microsoft.com/office/drawing/2014/main" id="{F5EE9514-D2DC-5330-445B-AEC608750838}"/>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6" name="Rounded Rectangle 15">
              <a:extLst>
                <a:ext uri="{FF2B5EF4-FFF2-40B4-BE49-F238E27FC236}">
                  <a16:creationId xmlns:a16="http://schemas.microsoft.com/office/drawing/2014/main" id="{8C69CD45-AF43-C698-1D7F-5DD6F799CB4E}"/>
                </a:ext>
              </a:extLst>
            </p:cNvPr>
            <p:cNvSpPr/>
            <p:nvPr/>
          </p:nvSpPr>
          <p:spPr>
            <a:xfrm>
              <a:off x="6920011"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B490B9C3-9DA9-10DA-7684-F68AA76904AB}"/>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803102CA-58CF-A775-160C-0956297CEE00}"/>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B53498C8-5C59-F94E-3A88-9600238456DA}"/>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BCC9D02C-CE1F-276C-2CFF-B540DFD6D50A}"/>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64223288-7910-DE52-D739-8B41645C4C7D}"/>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2" name="Right Brace 21">
              <a:extLst>
                <a:ext uri="{FF2B5EF4-FFF2-40B4-BE49-F238E27FC236}">
                  <a16:creationId xmlns:a16="http://schemas.microsoft.com/office/drawing/2014/main" id="{10A9D80E-149F-85B3-9653-1BABB17C7FB0}"/>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3" name="TextBox 22">
              <a:extLst>
                <a:ext uri="{FF2B5EF4-FFF2-40B4-BE49-F238E27FC236}">
                  <a16:creationId xmlns:a16="http://schemas.microsoft.com/office/drawing/2014/main" id="{427B8A02-9EE2-332C-1A01-C9B32A0094C0}"/>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
        <p:nvSpPr>
          <p:cNvPr id="28" name="TextBox 27">
            <a:extLst>
              <a:ext uri="{FF2B5EF4-FFF2-40B4-BE49-F238E27FC236}">
                <a16:creationId xmlns:a16="http://schemas.microsoft.com/office/drawing/2014/main" id="{0C9B47D3-1214-AAEB-D55B-848CD176BE92}"/>
              </a:ext>
            </a:extLst>
          </p:cNvPr>
          <p:cNvSpPr txBox="1"/>
          <p:nvPr/>
        </p:nvSpPr>
        <p:spPr>
          <a:xfrm>
            <a:off x="1877798" y="3687846"/>
            <a:ext cx="10225887" cy="1384995"/>
          </a:xfrm>
          <a:prstGeom prst="rect">
            <a:avLst/>
          </a:prstGeom>
          <a:noFill/>
        </p:spPr>
        <p:txBody>
          <a:bodyPr wrap="square">
            <a:spAutoFit/>
          </a:bodyPr>
          <a:lstStyle/>
          <a:p>
            <a:pPr fontAlgn="base"/>
            <a:r>
              <a:rPr lang="en-GB" sz="1200" dirty="0" err="1">
                <a:solidFill>
                  <a:srgbClr val="A3B3CD"/>
                </a:solidFill>
                <a:latin typeface=".SF NS"/>
              </a:rPr>
              <a:t>Liste</a:t>
            </a:r>
            <a:r>
              <a:rPr lang="en-GB" sz="1200" dirty="0">
                <a:solidFill>
                  <a:srgbClr val="A3B3CD"/>
                </a:solidFill>
                <a:latin typeface=".SF NS"/>
              </a:rPr>
              <a:t> pour les données demo:</a:t>
            </a:r>
          </a:p>
          <a:p>
            <a:pPr marL="171450" indent="-171450" fontAlgn="base">
              <a:buFontTx/>
              <a:buChar char="-"/>
            </a:pPr>
            <a:r>
              <a:rPr lang="en-GB" sz="1200" dirty="0">
                <a:solidFill>
                  <a:srgbClr val="A3B3CD"/>
                </a:solidFill>
                <a:latin typeface=".SF NS"/>
              </a:rPr>
              <a:t>Genre =&gt; ‘gender’, female= 0, male=1</a:t>
            </a:r>
          </a:p>
          <a:p>
            <a:pPr marL="171450" indent="-171450" fontAlgn="base">
              <a:buFontTx/>
              <a:buChar char="-"/>
            </a:pPr>
            <a:r>
              <a:rPr lang="en-GB" sz="1200" dirty="0">
                <a:solidFill>
                  <a:srgbClr val="A3B3CD"/>
                </a:solidFill>
                <a:latin typeface=".SF NS"/>
              </a:rPr>
              <a:t>Age =&gt; </a:t>
            </a:r>
            <a:r>
              <a:rPr lang="en-GB" sz="1200" dirty="0" err="1">
                <a:solidFill>
                  <a:srgbClr val="A3B3CD"/>
                </a:solidFill>
                <a:latin typeface=".SF NS"/>
              </a:rPr>
              <a:t>peut</a:t>
            </a:r>
            <a:r>
              <a:rPr lang="en-GB" sz="1200" dirty="0">
                <a:solidFill>
                  <a:srgbClr val="A3B3CD"/>
                </a:solidFill>
                <a:latin typeface=".SF NS"/>
              </a:rPr>
              <a:t> </a:t>
            </a:r>
            <a:r>
              <a:rPr lang="en-GB" sz="1200" dirty="0" err="1">
                <a:solidFill>
                  <a:srgbClr val="A3B3CD"/>
                </a:solidFill>
                <a:latin typeface=".SF NS"/>
              </a:rPr>
              <a:t>etre</a:t>
            </a:r>
            <a:r>
              <a:rPr lang="en-GB" sz="1200" dirty="0">
                <a:solidFill>
                  <a:srgbClr val="A3B3CD"/>
                </a:solidFill>
                <a:latin typeface=".SF NS"/>
              </a:rPr>
              <a:t> </a:t>
            </a:r>
            <a:r>
              <a:rPr lang="en-GB" sz="1200" dirty="0" err="1">
                <a:solidFill>
                  <a:srgbClr val="A3B3CD"/>
                </a:solidFill>
                <a:latin typeface=".SF NS"/>
              </a:rPr>
              <a:t>créer</a:t>
            </a:r>
            <a:r>
              <a:rPr lang="en-GB" sz="1200" dirty="0">
                <a:solidFill>
                  <a:srgbClr val="A3B3CD"/>
                </a:solidFill>
                <a:latin typeface=".SF NS"/>
              </a:rPr>
              <a:t> des </a:t>
            </a:r>
            <a:r>
              <a:rPr lang="en-GB" sz="1200" dirty="0" err="1">
                <a:solidFill>
                  <a:srgbClr val="A3B3CD"/>
                </a:solidFill>
                <a:latin typeface=".SF NS"/>
              </a:rPr>
              <a:t>colonnes</a:t>
            </a:r>
            <a:r>
              <a:rPr lang="en-GB" sz="1200" dirty="0">
                <a:solidFill>
                  <a:srgbClr val="A3B3CD"/>
                </a:solidFill>
                <a:latin typeface=".SF NS"/>
              </a:rPr>
              <a:t> qui nous </a:t>
            </a:r>
            <a:r>
              <a:rPr lang="en-GB" sz="1200" dirty="0" err="1">
                <a:solidFill>
                  <a:srgbClr val="A3B3CD"/>
                </a:solidFill>
                <a:latin typeface=".SF NS"/>
              </a:rPr>
              <a:t>permettrait</a:t>
            </a:r>
            <a:r>
              <a:rPr lang="en-GB" sz="1200" dirty="0">
                <a:solidFill>
                  <a:srgbClr val="A3B3CD"/>
                </a:solidFill>
                <a:latin typeface=".SF NS"/>
              </a:rPr>
              <a:t> de faire des scales de type: 20-25 avec des tranches </a:t>
            </a:r>
            <a:r>
              <a:rPr lang="en-GB" sz="1200" dirty="0" err="1">
                <a:solidFill>
                  <a:srgbClr val="A3B3CD"/>
                </a:solidFill>
                <a:latin typeface=".SF NS"/>
              </a:rPr>
              <a:t>tous</a:t>
            </a:r>
            <a:r>
              <a:rPr lang="en-GB" sz="1200" dirty="0">
                <a:solidFill>
                  <a:srgbClr val="A3B3CD"/>
                </a:solidFill>
                <a:latin typeface=".SF NS"/>
              </a:rPr>
              <a:t> les 5 </a:t>
            </a:r>
            <a:r>
              <a:rPr lang="en-GB" sz="1200" dirty="0" err="1">
                <a:solidFill>
                  <a:srgbClr val="A3B3CD"/>
                </a:solidFill>
                <a:latin typeface=".SF NS"/>
              </a:rPr>
              <a:t>ans</a:t>
            </a:r>
            <a:endParaRPr lang="en-GB" sz="1200" dirty="0">
              <a:solidFill>
                <a:srgbClr val="A3B3CD"/>
              </a:solidFill>
              <a:latin typeface=".SF NS"/>
            </a:endParaRPr>
          </a:p>
          <a:p>
            <a:pPr marL="171450" indent="-171450" fontAlgn="base">
              <a:buFontTx/>
              <a:buChar char="-"/>
            </a:pPr>
            <a:r>
              <a:rPr lang="en-GB" sz="1200" dirty="0">
                <a:solidFill>
                  <a:srgbClr val="A3B3CD"/>
                </a:solidFill>
                <a:latin typeface=".SF NS"/>
              </a:rPr>
              <a:t>’Field cd’</a:t>
            </a:r>
          </a:p>
          <a:p>
            <a:pPr marL="171450" indent="-171450" fontAlgn="base">
              <a:buFontTx/>
              <a:buChar char="-"/>
            </a:pPr>
            <a:r>
              <a:rPr lang="en-GB" sz="1200" dirty="0">
                <a:solidFill>
                  <a:srgbClr val="A3B3CD"/>
                </a:solidFill>
                <a:latin typeface=".SF NS"/>
              </a:rPr>
              <a:t>Race</a:t>
            </a:r>
          </a:p>
          <a:p>
            <a:pPr marL="171450" indent="-171450" fontAlgn="base">
              <a:buFontTx/>
              <a:buChar char="-"/>
            </a:pPr>
            <a:endParaRPr lang="en-GB" sz="1200" dirty="0">
              <a:solidFill>
                <a:srgbClr val="A3B3CD"/>
              </a:solidFill>
              <a:latin typeface=".SF NS"/>
            </a:endParaRPr>
          </a:p>
          <a:p>
            <a:pPr marL="171450" indent="-171450" fontAlgn="base">
              <a:buFontTx/>
              <a:buChar char="-"/>
            </a:pPr>
            <a:endParaRPr lang="en-GB" sz="1200" dirty="0">
              <a:solidFill>
                <a:srgbClr val="A3B3CD"/>
              </a:solidFill>
              <a:latin typeface=".SF NS"/>
            </a:endParaRPr>
          </a:p>
        </p:txBody>
      </p:sp>
      <p:sp>
        <p:nvSpPr>
          <p:cNvPr id="29" name="TextBox 28">
            <a:extLst>
              <a:ext uri="{FF2B5EF4-FFF2-40B4-BE49-F238E27FC236}">
                <a16:creationId xmlns:a16="http://schemas.microsoft.com/office/drawing/2014/main" id="{ADBB2517-6382-E126-201C-73A1C61A21EC}"/>
              </a:ext>
            </a:extLst>
          </p:cNvPr>
          <p:cNvSpPr txBox="1"/>
          <p:nvPr/>
        </p:nvSpPr>
        <p:spPr>
          <a:xfrm>
            <a:off x="1965633" y="5135053"/>
            <a:ext cx="10225887" cy="276999"/>
          </a:xfrm>
          <a:prstGeom prst="rect">
            <a:avLst/>
          </a:prstGeom>
          <a:noFill/>
        </p:spPr>
        <p:txBody>
          <a:bodyPr wrap="square">
            <a:spAutoFit/>
          </a:bodyPr>
          <a:lstStyle/>
          <a:p>
            <a:pPr fontAlgn="base"/>
            <a:r>
              <a:rPr lang="en-GB" sz="1200" dirty="0" err="1">
                <a:solidFill>
                  <a:srgbClr val="A3B3CD"/>
                </a:solidFill>
                <a:latin typeface=".SF NS"/>
              </a:rPr>
              <a:t>Là</a:t>
            </a:r>
            <a:r>
              <a:rPr lang="en-GB" sz="1200" dirty="0">
                <a:solidFill>
                  <a:srgbClr val="A3B3CD"/>
                </a:solidFill>
                <a:latin typeface=".SF NS"/>
              </a:rPr>
              <a:t> on a plus </a:t>
            </a:r>
            <a:r>
              <a:rPr lang="en-GB" sz="1200" dirty="0" err="1">
                <a:solidFill>
                  <a:srgbClr val="A3B3CD"/>
                </a:solidFill>
                <a:latin typeface=".SF NS"/>
              </a:rPr>
              <a:t>ou</a:t>
            </a:r>
            <a:r>
              <a:rPr lang="en-GB" sz="1200" dirty="0">
                <a:solidFill>
                  <a:srgbClr val="A3B3CD"/>
                </a:solidFill>
                <a:latin typeface=".SF NS"/>
              </a:rPr>
              <a:t> </a:t>
            </a:r>
            <a:r>
              <a:rPr lang="en-GB" sz="1200" dirty="0" err="1">
                <a:solidFill>
                  <a:srgbClr val="A3B3CD"/>
                </a:solidFill>
                <a:latin typeface=".SF NS"/>
              </a:rPr>
              <a:t>moins</a:t>
            </a:r>
            <a:r>
              <a:rPr lang="en-GB" sz="1200" dirty="0">
                <a:solidFill>
                  <a:srgbClr val="A3B3CD"/>
                </a:solidFill>
                <a:latin typeface=".SF NS"/>
              </a:rPr>
              <a:t> 4 </a:t>
            </a:r>
            <a:r>
              <a:rPr lang="en-GB" sz="1200" dirty="0" err="1">
                <a:solidFill>
                  <a:srgbClr val="A3B3CD"/>
                </a:solidFill>
                <a:latin typeface=".SF NS"/>
              </a:rPr>
              <a:t>camemberts</a:t>
            </a:r>
            <a:endParaRPr lang="en-GB" sz="1200" dirty="0">
              <a:solidFill>
                <a:srgbClr val="A3B3CD"/>
              </a:solidFill>
              <a:latin typeface=".SF NS"/>
            </a:endParaRPr>
          </a:p>
        </p:txBody>
      </p:sp>
      <p:sp>
        <p:nvSpPr>
          <p:cNvPr id="30" name="TextBox 29">
            <a:extLst>
              <a:ext uri="{FF2B5EF4-FFF2-40B4-BE49-F238E27FC236}">
                <a16:creationId xmlns:a16="http://schemas.microsoft.com/office/drawing/2014/main" id="{F3FE8D55-3BB2-FA48-6BE5-DF492A2F7F70}"/>
              </a:ext>
            </a:extLst>
          </p:cNvPr>
          <p:cNvSpPr txBox="1"/>
          <p:nvPr/>
        </p:nvSpPr>
        <p:spPr>
          <a:xfrm>
            <a:off x="1729831" y="2924658"/>
            <a:ext cx="5143879" cy="400110"/>
          </a:xfrm>
          <a:prstGeom prst="rect">
            <a:avLst/>
          </a:prstGeom>
          <a:noFill/>
        </p:spPr>
        <p:txBody>
          <a:bodyPr wrap="square">
            <a:spAutoFit/>
          </a:bodyPr>
          <a:lstStyle>
            <a:defPPr>
              <a:defRPr lang="en-CH"/>
            </a:defPPr>
            <a:lvl1pPr fontAlgn="base">
              <a:defRPr sz="2000" b="1">
                <a:solidFill>
                  <a:srgbClr val="A3B3CD"/>
                </a:solidFill>
                <a:latin typeface=".SF NS"/>
              </a:defRPr>
            </a:lvl1pPr>
          </a:lstStyle>
          <a:p>
            <a:r>
              <a:rPr lang="en-CH" dirty="0"/>
              <a:t>QUI SONT LES PERSONNES OVERALL</a:t>
            </a:r>
          </a:p>
        </p:txBody>
      </p:sp>
      <p:grpSp>
        <p:nvGrpSpPr>
          <p:cNvPr id="33" name="Group 32">
            <a:extLst>
              <a:ext uri="{FF2B5EF4-FFF2-40B4-BE49-F238E27FC236}">
                <a16:creationId xmlns:a16="http://schemas.microsoft.com/office/drawing/2014/main" id="{DA4F6670-43B6-7460-6FA8-8619D0F6329D}"/>
              </a:ext>
            </a:extLst>
          </p:cNvPr>
          <p:cNvGrpSpPr/>
          <p:nvPr/>
        </p:nvGrpSpPr>
        <p:grpSpPr>
          <a:xfrm>
            <a:off x="-71676" y="1060174"/>
            <a:ext cx="1862104" cy="5863260"/>
            <a:chOff x="-71676" y="1060174"/>
            <a:chExt cx="1862104" cy="5863260"/>
          </a:xfrm>
        </p:grpSpPr>
        <p:sp>
          <p:nvSpPr>
            <p:cNvPr id="2" name="TextBox 1">
              <a:extLst>
                <a:ext uri="{FF2B5EF4-FFF2-40B4-BE49-F238E27FC236}">
                  <a16:creationId xmlns:a16="http://schemas.microsoft.com/office/drawing/2014/main" id="{14DA7541-A80A-22B1-EBE0-7909041E82FF}"/>
                </a:ext>
              </a:extLst>
            </p:cNvPr>
            <p:cNvSpPr txBox="1"/>
            <p:nvPr/>
          </p:nvSpPr>
          <p:spPr>
            <a:xfrm>
              <a:off x="-71676" y="1106457"/>
              <a:ext cx="1862104" cy="5816977"/>
            </a:xfrm>
            <a:prstGeom prst="rect">
              <a:avLst/>
            </a:prstGeom>
            <a:noFill/>
          </p:spPr>
          <p:txBody>
            <a:bodyPr wrap="square">
              <a:spAutoFit/>
            </a:bodyPr>
            <a:lstStyle/>
            <a:p>
              <a:pPr fontAlgn="base"/>
              <a:r>
                <a:rPr lang="en-GB" sz="1200" b="1" i="1" dirty="0">
                  <a:solidFill>
                    <a:srgbClr val="A3B3CD"/>
                  </a:solidFill>
                  <a:latin typeface=".SF NS"/>
                </a:rPr>
                <a:t>Data distribution analysis</a:t>
              </a:r>
            </a:p>
            <a:p>
              <a:pPr fontAlgn="base"/>
              <a:endParaRPr lang="en-GB" sz="1200" b="1" i="1" dirty="0">
                <a:solidFill>
                  <a:srgbClr val="A3B3CD"/>
                </a:solidFill>
                <a:latin typeface=".SF NS"/>
              </a:endParaRPr>
            </a:p>
            <a:p>
              <a:pPr fontAlgn="base"/>
              <a:endParaRPr lang="en-GB" sz="1200" b="1" i="1" dirty="0">
                <a:solidFill>
                  <a:srgbClr val="A3B3CD"/>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skewness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outliers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Sign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After each date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Halfway through meeting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2 analysis</a:t>
              </a:r>
            </a:p>
          </p:txBody>
        </p:sp>
        <p:cxnSp>
          <p:nvCxnSpPr>
            <p:cNvPr id="3" name="Straight Connector 2">
              <a:extLst>
                <a:ext uri="{FF2B5EF4-FFF2-40B4-BE49-F238E27FC236}">
                  <a16:creationId xmlns:a16="http://schemas.microsoft.com/office/drawing/2014/main" id="{CFCD9196-6382-96FB-385F-CF7E78FD525C}"/>
                </a:ext>
              </a:extLst>
            </p:cNvPr>
            <p:cNvCxnSpPr>
              <a:cxnSpLocks/>
            </p:cNvCxnSpPr>
            <p:nvPr/>
          </p:nvCxnSpPr>
          <p:spPr>
            <a:xfrm flipH="1">
              <a:off x="1745172" y="1060174"/>
              <a:ext cx="15099" cy="5797826"/>
            </a:xfrm>
            <a:prstGeom prst="line">
              <a:avLst/>
            </a:prstGeom>
            <a:ln w="22225">
              <a:solidFill>
                <a:srgbClr val="A3B3CD"/>
              </a:solidFill>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8885F74A-C829-0BF3-5486-0AF5503E05A6}"/>
                </a:ext>
              </a:extLst>
            </p:cNvPr>
            <p:cNvCxnSpPr/>
            <p:nvPr/>
          </p:nvCxnSpPr>
          <p:spPr>
            <a:xfrm>
              <a:off x="887983" y="1388125"/>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96651517-C41B-C664-B347-B73B576973F7}"/>
                </a:ext>
              </a:extLst>
            </p:cNvPr>
            <p:cNvCxnSpPr/>
            <p:nvPr/>
          </p:nvCxnSpPr>
          <p:spPr>
            <a:xfrm>
              <a:off x="888838" y="213729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424A407D-4F11-AE45-B540-88AE3F0DC361}"/>
                </a:ext>
              </a:extLst>
            </p:cNvPr>
            <p:cNvCxnSpPr/>
            <p:nvPr/>
          </p:nvCxnSpPr>
          <p:spPr>
            <a:xfrm>
              <a:off x="887983" y="290410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467676E3-2CAB-2AB3-7E92-A645FD032F71}"/>
                </a:ext>
              </a:extLst>
            </p:cNvPr>
            <p:cNvCxnSpPr/>
            <p:nvPr/>
          </p:nvCxnSpPr>
          <p:spPr>
            <a:xfrm>
              <a:off x="898463" y="358335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B68A5848-D537-A940-49DD-33E7C2BE7C2F}"/>
                </a:ext>
              </a:extLst>
            </p:cNvPr>
            <p:cNvCxnSpPr/>
            <p:nvPr/>
          </p:nvCxnSpPr>
          <p:spPr>
            <a:xfrm>
              <a:off x="898463" y="438034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983AAECE-E6FE-100E-B596-8A683C54A4A0}"/>
                </a:ext>
              </a:extLst>
            </p:cNvPr>
            <p:cNvCxnSpPr/>
            <p:nvPr/>
          </p:nvCxnSpPr>
          <p:spPr>
            <a:xfrm>
              <a:off x="914420" y="5191442"/>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CECFBCA4-9D89-6182-38B4-B3B430C90DC1}"/>
                </a:ext>
              </a:extLst>
            </p:cNvPr>
            <p:cNvCxnSpPr/>
            <p:nvPr/>
          </p:nvCxnSpPr>
          <p:spPr>
            <a:xfrm>
              <a:off x="904794" y="6001546"/>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852689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13" name="TextBox 12">
            <a:extLst>
              <a:ext uri="{FF2B5EF4-FFF2-40B4-BE49-F238E27FC236}">
                <a16:creationId xmlns:a16="http://schemas.microsoft.com/office/drawing/2014/main" id="{D3643ED9-9E09-BCDD-963C-8E641D618922}"/>
              </a:ext>
            </a:extLst>
          </p:cNvPr>
          <p:cNvSpPr txBox="1"/>
          <p:nvPr/>
        </p:nvSpPr>
        <p:spPr>
          <a:xfrm>
            <a:off x="1809583" y="1958405"/>
            <a:ext cx="9913988" cy="830997"/>
          </a:xfrm>
          <a:prstGeom prst="rect">
            <a:avLst/>
          </a:prstGeom>
          <a:noFill/>
        </p:spPr>
        <p:txBody>
          <a:bodyPr wrap="square">
            <a:spAutoFit/>
          </a:bodyPr>
          <a:lstStyle/>
          <a:p>
            <a:pPr fontAlgn="base"/>
            <a:r>
              <a:rPr lang="en-GB" sz="1200" dirty="0" err="1">
                <a:solidFill>
                  <a:srgbClr val="A3B3CD"/>
                </a:solidFill>
                <a:latin typeface=".SF NS"/>
              </a:rPr>
              <a:t>Détection</a:t>
            </a:r>
            <a:r>
              <a:rPr lang="en-GB" sz="1200" dirty="0">
                <a:solidFill>
                  <a:srgbClr val="A3B3CD"/>
                </a:solidFill>
                <a:latin typeface=".SF NS"/>
              </a:rPr>
              <a:t> des </a:t>
            </a:r>
            <a:r>
              <a:rPr lang="en-GB" sz="1200" dirty="0" err="1">
                <a:solidFill>
                  <a:srgbClr val="A3B3CD"/>
                </a:solidFill>
                <a:latin typeface=".SF NS"/>
              </a:rPr>
              <a:t>asymétries</a:t>
            </a:r>
            <a:endParaRPr lang="en-GB" sz="1200" dirty="0">
              <a:solidFill>
                <a:srgbClr val="A3B3CD"/>
              </a:solidFill>
              <a:latin typeface=".SF NS"/>
            </a:endParaRPr>
          </a:p>
          <a:p>
            <a:pPr fontAlgn="base"/>
            <a:r>
              <a:rPr lang="en-GB" sz="1200" dirty="0">
                <a:solidFill>
                  <a:srgbClr val="A3B3CD"/>
                </a:solidFill>
                <a:latin typeface=".SF NS"/>
              </a:rPr>
              <a:t>Si par </a:t>
            </a:r>
            <a:r>
              <a:rPr lang="en-GB" sz="1200" dirty="0" err="1">
                <a:solidFill>
                  <a:srgbClr val="A3B3CD"/>
                </a:solidFill>
                <a:latin typeface=".SF NS"/>
              </a:rPr>
              <a:t>exemple</a:t>
            </a:r>
            <a:r>
              <a:rPr lang="en-GB" sz="1200" dirty="0">
                <a:solidFill>
                  <a:srgbClr val="A3B3CD"/>
                </a:solidFill>
                <a:latin typeface=".SF NS"/>
              </a:rPr>
              <a:t> </a:t>
            </a:r>
            <a:r>
              <a:rPr lang="en-GB" sz="1200" dirty="0" err="1">
                <a:solidFill>
                  <a:srgbClr val="A3B3CD"/>
                </a:solidFill>
                <a:latin typeface=".SF NS"/>
              </a:rPr>
              <a:t>d’une</a:t>
            </a:r>
            <a:r>
              <a:rPr lang="en-GB" sz="1200" dirty="0">
                <a:solidFill>
                  <a:srgbClr val="A3B3CD"/>
                </a:solidFill>
                <a:latin typeface=".SF NS"/>
              </a:rPr>
              <a:t> </a:t>
            </a:r>
            <a:r>
              <a:rPr lang="en-GB" sz="1200" dirty="0" err="1">
                <a:solidFill>
                  <a:srgbClr val="A3B3CD"/>
                </a:solidFill>
                <a:latin typeface=".SF NS"/>
              </a:rPr>
              <a:t>réponse</a:t>
            </a:r>
            <a:r>
              <a:rPr lang="en-GB" sz="1200" dirty="0">
                <a:solidFill>
                  <a:srgbClr val="A3B3CD"/>
                </a:solidFill>
                <a:latin typeface=".SF NS"/>
              </a:rPr>
              <a:t> </a:t>
            </a:r>
            <a:r>
              <a:rPr lang="en-GB" sz="1200" dirty="0" err="1">
                <a:solidFill>
                  <a:srgbClr val="A3B3CD"/>
                </a:solidFill>
                <a:latin typeface=".SF NS"/>
              </a:rPr>
              <a:t>identique</a:t>
            </a:r>
            <a:r>
              <a:rPr lang="en-GB" sz="1200" dirty="0">
                <a:solidFill>
                  <a:srgbClr val="A3B3CD"/>
                </a:solidFill>
                <a:latin typeface=".SF NS"/>
              </a:rPr>
              <a:t> pour tout le monde </a:t>
            </a:r>
            <a:r>
              <a:rPr lang="en-GB" sz="1200" dirty="0" err="1">
                <a:solidFill>
                  <a:srgbClr val="A3B3CD"/>
                </a:solidFill>
                <a:latin typeface=".SF NS"/>
              </a:rPr>
              <a:t>vers</a:t>
            </a:r>
            <a:r>
              <a:rPr lang="en-GB" sz="1200" dirty="0">
                <a:solidFill>
                  <a:srgbClr val="A3B3CD"/>
                </a:solidFill>
                <a:latin typeface=".SF NS"/>
              </a:rPr>
              <a:t> le plus haut </a:t>
            </a:r>
            <a:r>
              <a:rPr lang="en-GB" sz="1200" dirty="0" err="1">
                <a:solidFill>
                  <a:srgbClr val="A3B3CD"/>
                </a:solidFill>
                <a:latin typeface=".SF NS"/>
              </a:rPr>
              <a:t>ou</a:t>
            </a:r>
            <a:r>
              <a:rPr lang="en-GB" sz="1200" dirty="0">
                <a:solidFill>
                  <a:srgbClr val="A3B3CD"/>
                </a:solidFill>
                <a:latin typeface=".SF NS"/>
              </a:rPr>
              <a:t> le plus bas, le fait </a:t>
            </a:r>
            <a:r>
              <a:rPr lang="en-GB" sz="1200" dirty="0" err="1">
                <a:solidFill>
                  <a:srgbClr val="A3B3CD"/>
                </a:solidFill>
                <a:latin typeface=".SF NS"/>
              </a:rPr>
              <a:t>qu</a:t>
            </a:r>
            <a:r>
              <a:rPr lang="en-GB" sz="1200" dirty="0">
                <a:solidFill>
                  <a:srgbClr val="A3B3CD"/>
                </a:solidFill>
                <a:latin typeface=".SF NS"/>
              </a:rPr>
              <a:t> il n y ait </a:t>
            </a:r>
            <a:r>
              <a:rPr lang="en-GB" sz="1200" dirty="0" err="1">
                <a:solidFill>
                  <a:srgbClr val="A3B3CD"/>
                </a:solidFill>
                <a:latin typeface=".SF NS"/>
              </a:rPr>
              <a:t>aucun</a:t>
            </a:r>
            <a:r>
              <a:rPr lang="en-GB" sz="1200" dirty="0">
                <a:solidFill>
                  <a:srgbClr val="A3B3CD"/>
                </a:solidFill>
                <a:latin typeface=".SF NS"/>
              </a:rPr>
              <a:t> “Native American” dans ‘race’ </a:t>
            </a:r>
            <a:r>
              <a:rPr lang="en-GB" sz="1200" dirty="0" err="1">
                <a:solidFill>
                  <a:srgbClr val="A3B3CD"/>
                </a:solidFill>
                <a:latin typeface=".SF NS"/>
              </a:rPr>
              <a:t>est</a:t>
            </a:r>
            <a:r>
              <a:rPr lang="en-GB" sz="1200" dirty="0">
                <a:solidFill>
                  <a:srgbClr val="A3B3CD"/>
                </a:solidFill>
                <a:latin typeface=".SF NS"/>
              </a:rPr>
              <a:t> </a:t>
            </a:r>
            <a:r>
              <a:rPr lang="en-GB" sz="1200" dirty="0" err="1">
                <a:solidFill>
                  <a:srgbClr val="A3B3CD"/>
                </a:solidFill>
                <a:latin typeface=".SF NS"/>
              </a:rPr>
              <a:t>peut</a:t>
            </a:r>
            <a:r>
              <a:rPr lang="en-GB" sz="1200" dirty="0">
                <a:solidFill>
                  <a:srgbClr val="A3B3CD"/>
                </a:solidFill>
                <a:latin typeface=".SF NS"/>
              </a:rPr>
              <a:t> </a:t>
            </a:r>
            <a:r>
              <a:rPr lang="en-GB" sz="1200" dirty="0" err="1">
                <a:solidFill>
                  <a:srgbClr val="A3B3CD"/>
                </a:solidFill>
                <a:latin typeface=".SF NS"/>
              </a:rPr>
              <a:t>être</a:t>
            </a:r>
            <a:r>
              <a:rPr lang="en-GB" sz="1200" dirty="0">
                <a:solidFill>
                  <a:srgbClr val="A3B3CD"/>
                </a:solidFill>
                <a:latin typeface=".SF NS"/>
              </a:rPr>
              <a:t> </a:t>
            </a:r>
            <a:r>
              <a:rPr lang="en-GB" sz="1200" dirty="0" err="1">
                <a:solidFill>
                  <a:srgbClr val="A3B3CD"/>
                </a:solidFill>
                <a:latin typeface=".SF NS"/>
              </a:rPr>
              <a:t>une</a:t>
            </a:r>
            <a:r>
              <a:rPr lang="en-GB" sz="1200" dirty="0">
                <a:solidFill>
                  <a:srgbClr val="A3B3CD"/>
                </a:solidFill>
                <a:latin typeface=".SF NS"/>
              </a:rPr>
              <a:t> </a:t>
            </a:r>
            <a:r>
              <a:rPr lang="en-GB" sz="1200" dirty="0" err="1">
                <a:solidFill>
                  <a:srgbClr val="A3B3CD"/>
                </a:solidFill>
                <a:latin typeface=".SF NS"/>
              </a:rPr>
              <a:t>asymétrie</a:t>
            </a:r>
            <a:endParaRPr lang="en-GB" sz="1200" dirty="0">
              <a:solidFill>
                <a:srgbClr val="A3B3CD"/>
              </a:solidFill>
              <a:latin typeface=".SF NS"/>
            </a:endParaRPr>
          </a:p>
          <a:p>
            <a:pPr fontAlgn="base"/>
            <a:r>
              <a:rPr lang="en-GB" sz="1200" dirty="0">
                <a:solidFill>
                  <a:srgbClr val="A3B3CD"/>
                </a:solidFill>
                <a:latin typeface=".SF NS"/>
              </a:rPr>
              <a:t>Si </a:t>
            </a:r>
            <a:r>
              <a:rPr lang="en-GB" sz="1200" dirty="0" err="1">
                <a:solidFill>
                  <a:srgbClr val="A3B3CD"/>
                </a:solidFill>
                <a:latin typeface=".SF NS"/>
              </a:rPr>
              <a:t>asymétrie</a:t>
            </a:r>
            <a:r>
              <a:rPr lang="en-GB" sz="1200" dirty="0">
                <a:solidFill>
                  <a:srgbClr val="A3B3CD"/>
                </a:solidFill>
                <a:latin typeface=".SF NS"/>
              </a:rPr>
              <a:t> </a:t>
            </a:r>
            <a:r>
              <a:rPr lang="en-GB" sz="1200" dirty="0" err="1">
                <a:solidFill>
                  <a:srgbClr val="A3B3CD"/>
                </a:solidFill>
                <a:latin typeface=".SF NS"/>
              </a:rPr>
              <a:t>détectée</a:t>
            </a:r>
            <a:r>
              <a:rPr lang="en-GB" sz="1200" dirty="0">
                <a:solidFill>
                  <a:srgbClr val="A3B3CD"/>
                </a:solidFill>
                <a:latin typeface=".SF NS"/>
              </a:rPr>
              <a:t>, on ne fait pas de correlation avec </a:t>
            </a:r>
            <a:r>
              <a:rPr lang="en-GB" sz="1200" dirty="0" err="1">
                <a:solidFill>
                  <a:srgbClr val="A3B3CD"/>
                </a:solidFill>
                <a:latin typeface=".SF NS"/>
              </a:rPr>
              <a:t>une</a:t>
            </a:r>
            <a:r>
              <a:rPr lang="en-GB" sz="1200" dirty="0">
                <a:solidFill>
                  <a:srgbClr val="A3B3CD"/>
                </a:solidFill>
                <a:latin typeface=".SF NS"/>
              </a:rPr>
              <a:t> </a:t>
            </a:r>
            <a:r>
              <a:rPr lang="en-GB" sz="1200" dirty="0" err="1">
                <a:solidFill>
                  <a:srgbClr val="A3B3CD"/>
                </a:solidFill>
                <a:latin typeface=".SF NS"/>
              </a:rPr>
              <a:t>autre</a:t>
            </a:r>
            <a:r>
              <a:rPr lang="en-GB" sz="1200" dirty="0">
                <a:solidFill>
                  <a:srgbClr val="A3B3CD"/>
                </a:solidFill>
                <a:latin typeface=".SF NS"/>
              </a:rPr>
              <a:t> donnée pour </a:t>
            </a:r>
            <a:r>
              <a:rPr lang="en-GB" sz="1200" dirty="0" err="1">
                <a:solidFill>
                  <a:srgbClr val="A3B3CD"/>
                </a:solidFill>
                <a:latin typeface=".SF NS"/>
              </a:rPr>
              <a:t>éviter</a:t>
            </a:r>
            <a:r>
              <a:rPr lang="en-GB" sz="1200" dirty="0">
                <a:solidFill>
                  <a:srgbClr val="A3B3CD"/>
                </a:solidFill>
                <a:latin typeface=".SF NS"/>
              </a:rPr>
              <a:t> tout </a:t>
            </a:r>
            <a:r>
              <a:rPr lang="en-GB" sz="1200" dirty="0" err="1">
                <a:solidFill>
                  <a:srgbClr val="A3B3CD"/>
                </a:solidFill>
                <a:latin typeface=".SF NS"/>
              </a:rPr>
              <a:t>biais</a:t>
            </a:r>
            <a:r>
              <a:rPr lang="en-GB" sz="1200" dirty="0">
                <a:solidFill>
                  <a:srgbClr val="A3B3CD"/>
                </a:solidFill>
                <a:latin typeface=".SF NS"/>
              </a:rPr>
              <a:t> d interpretation et </a:t>
            </a:r>
            <a:r>
              <a:rPr lang="en-GB" sz="1200" dirty="0" err="1">
                <a:solidFill>
                  <a:srgbClr val="A3B3CD"/>
                </a:solidFill>
                <a:latin typeface=".SF NS"/>
              </a:rPr>
              <a:t>d’analyse</a:t>
            </a:r>
            <a:r>
              <a:rPr lang="en-GB" sz="1200" dirty="0">
                <a:solidFill>
                  <a:srgbClr val="A3B3CD"/>
                </a:solidFill>
                <a:latin typeface=".SF NS"/>
              </a:rPr>
              <a:t>.</a:t>
            </a:r>
          </a:p>
        </p:txBody>
      </p:sp>
      <p:sp>
        <p:nvSpPr>
          <p:cNvPr id="14" name="TextBox 13">
            <a:extLst>
              <a:ext uri="{FF2B5EF4-FFF2-40B4-BE49-F238E27FC236}">
                <a16:creationId xmlns:a16="http://schemas.microsoft.com/office/drawing/2014/main" id="{CCFDBCF4-C8DA-B99F-9F32-F984F260B300}"/>
              </a:ext>
            </a:extLst>
          </p:cNvPr>
          <p:cNvSpPr txBox="1"/>
          <p:nvPr/>
        </p:nvSpPr>
        <p:spPr>
          <a:xfrm>
            <a:off x="1801097" y="1303089"/>
            <a:ext cx="9489363" cy="400110"/>
          </a:xfrm>
          <a:prstGeom prst="rect">
            <a:avLst/>
          </a:prstGeom>
          <a:noFill/>
        </p:spPr>
        <p:txBody>
          <a:bodyPr wrap="square">
            <a:spAutoFit/>
          </a:bodyPr>
          <a:lstStyle/>
          <a:p>
            <a:pPr fontAlgn="base"/>
            <a:r>
              <a:rPr lang="en-GB" sz="2000" b="1" dirty="0">
                <a:solidFill>
                  <a:srgbClr val="A3B3CD"/>
                </a:solidFill>
                <a:latin typeface=".SF NS"/>
              </a:rPr>
              <a:t>Detection of skewness</a:t>
            </a:r>
          </a:p>
        </p:txBody>
      </p:sp>
      <p:sp>
        <p:nvSpPr>
          <p:cNvPr id="15" name="TextBox 14">
            <a:extLst>
              <a:ext uri="{FF2B5EF4-FFF2-40B4-BE49-F238E27FC236}">
                <a16:creationId xmlns:a16="http://schemas.microsoft.com/office/drawing/2014/main" id="{19496D8D-E898-3F5D-F1B7-F34F000E088F}"/>
              </a:ext>
            </a:extLst>
          </p:cNvPr>
          <p:cNvSpPr txBox="1"/>
          <p:nvPr/>
        </p:nvSpPr>
        <p:spPr>
          <a:xfrm>
            <a:off x="1809583" y="3373485"/>
            <a:ext cx="9913988" cy="276999"/>
          </a:xfrm>
          <a:prstGeom prst="rect">
            <a:avLst/>
          </a:prstGeom>
          <a:noFill/>
        </p:spPr>
        <p:txBody>
          <a:bodyPr wrap="square">
            <a:spAutoFit/>
          </a:bodyPr>
          <a:lstStyle/>
          <a:p>
            <a:pPr fontAlgn="base"/>
            <a:r>
              <a:rPr lang="en-GB" sz="1200" dirty="0">
                <a:solidFill>
                  <a:srgbClr val="A3B3CD"/>
                </a:solidFill>
                <a:latin typeface=".SF NS"/>
              </a:rPr>
              <a:t>Avec </a:t>
            </a:r>
            <a:r>
              <a:rPr lang="en-GB" sz="1200" dirty="0" err="1">
                <a:solidFill>
                  <a:srgbClr val="A3B3CD"/>
                </a:solidFill>
                <a:latin typeface=".SF NS"/>
              </a:rPr>
              <a:t>cette</a:t>
            </a:r>
            <a:r>
              <a:rPr lang="en-GB" sz="1200" dirty="0">
                <a:solidFill>
                  <a:srgbClr val="A3B3CD"/>
                </a:solidFill>
                <a:latin typeface=".SF NS"/>
              </a:rPr>
              <a:t> </a:t>
            </a:r>
            <a:r>
              <a:rPr lang="en-GB" sz="1200" dirty="0" err="1">
                <a:solidFill>
                  <a:srgbClr val="A3B3CD"/>
                </a:solidFill>
                <a:latin typeface=".SF NS"/>
              </a:rPr>
              <a:t>méthodo</a:t>
            </a:r>
            <a:r>
              <a:rPr lang="en-GB" sz="1200" dirty="0">
                <a:solidFill>
                  <a:srgbClr val="A3B3CD"/>
                </a:solidFill>
                <a:latin typeface=".SF NS"/>
              </a:rPr>
              <a:t> on </a:t>
            </a:r>
            <a:r>
              <a:rPr lang="en-GB" sz="1200" dirty="0" err="1">
                <a:solidFill>
                  <a:srgbClr val="A3B3CD"/>
                </a:solidFill>
                <a:latin typeface=".SF NS"/>
              </a:rPr>
              <a:t>devrait</a:t>
            </a:r>
            <a:r>
              <a:rPr lang="en-GB" sz="1200" dirty="0">
                <a:solidFill>
                  <a:srgbClr val="A3B3CD"/>
                </a:solidFill>
                <a:latin typeface=".SF NS"/>
              </a:rPr>
              <a:t> déjà </a:t>
            </a:r>
            <a:r>
              <a:rPr lang="en-GB" sz="1200" dirty="0" err="1">
                <a:solidFill>
                  <a:srgbClr val="A3B3CD"/>
                </a:solidFill>
                <a:latin typeface=".SF NS"/>
              </a:rPr>
              <a:t>comprendre</a:t>
            </a:r>
            <a:r>
              <a:rPr lang="en-GB" sz="1200" dirty="0">
                <a:solidFill>
                  <a:srgbClr val="A3B3CD"/>
                </a:solidFill>
                <a:latin typeface=".SF NS"/>
              </a:rPr>
              <a:t> </a:t>
            </a:r>
            <a:r>
              <a:rPr lang="en-GB" sz="1200" dirty="0" err="1">
                <a:solidFill>
                  <a:srgbClr val="A3B3CD"/>
                </a:solidFill>
                <a:latin typeface=".SF NS"/>
              </a:rPr>
              <a:t>facilement</a:t>
            </a:r>
            <a:r>
              <a:rPr lang="en-GB" sz="1200" dirty="0">
                <a:solidFill>
                  <a:srgbClr val="A3B3CD"/>
                </a:solidFill>
                <a:latin typeface=".SF NS"/>
              </a:rPr>
              <a:t> les correlations </a:t>
            </a:r>
            <a:r>
              <a:rPr lang="en-GB" sz="1200" dirty="0" err="1">
                <a:solidFill>
                  <a:srgbClr val="A3B3CD"/>
                </a:solidFill>
                <a:latin typeface=".SF NS"/>
              </a:rPr>
              <a:t>qu</a:t>
            </a:r>
            <a:r>
              <a:rPr lang="en-GB" sz="1200" dirty="0">
                <a:solidFill>
                  <a:srgbClr val="A3B3CD"/>
                </a:solidFill>
                <a:latin typeface=".SF NS"/>
              </a:rPr>
              <a:t> on </a:t>
            </a:r>
            <a:r>
              <a:rPr lang="en-GB" sz="1200" dirty="0" err="1">
                <a:solidFill>
                  <a:srgbClr val="A3B3CD"/>
                </a:solidFill>
                <a:latin typeface=".SF NS"/>
              </a:rPr>
              <a:t>va</a:t>
            </a:r>
            <a:r>
              <a:rPr lang="en-GB" sz="1200" dirty="0">
                <a:solidFill>
                  <a:srgbClr val="A3B3CD"/>
                </a:solidFill>
                <a:latin typeface=".SF NS"/>
              </a:rPr>
              <a:t> </a:t>
            </a:r>
            <a:r>
              <a:rPr lang="en-GB" sz="1200" dirty="0" err="1">
                <a:solidFill>
                  <a:srgbClr val="A3B3CD"/>
                </a:solidFill>
                <a:latin typeface=".SF NS"/>
              </a:rPr>
              <a:t>vouloir</a:t>
            </a:r>
            <a:r>
              <a:rPr lang="en-GB" sz="1200" dirty="0">
                <a:solidFill>
                  <a:srgbClr val="A3B3CD"/>
                </a:solidFill>
                <a:latin typeface=".SF NS"/>
              </a:rPr>
              <a:t> </a:t>
            </a:r>
            <a:r>
              <a:rPr lang="en-GB" sz="1200" dirty="0" err="1">
                <a:solidFill>
                  <a:srgbClr val="A3B3CD"/>
                </a:solidFill>
                <a:latin typeface=".SF NS"/>
              </a:rPr>
              <a:t>mettre</a:t>
            </a:r>
            <a:r>
              <a:rPr lang="en-GB" sz="1200" dirty="0">
                <a:solidFill>
                  <a:srgbClr val="A3B3CD"/>
                </a:solidFill>
                <a:latin typeface=".SF NS"/>
              </a:rPr>
              <a:t> </a:t>
            </a:r>
            <a:r>
              <a:rPr lang="en-GB" sz="1200" dirty="0" err="1">
                <a:solidFill>
                  <a:srgbClr val="A3B3CD"/>
                </a:solidFill>
                <a:latin typeface=".SF NS"/>
              </a:rPr>
              <a:t>en</a:t>
            </a:r>
            <a:r>
              <a:rPr lang="en-GB" sz="1200" dirty="0">
                <a:solidFill>
                  <a:srgbClr val="A3B3CD"/>
                </a:solidFill>
                <a:latin typeface=".SF NS"/>
              </a:rPr>
              <a:t> </a:t>
            </a:r>
            <a:r>
              <a:rPr lang="en-GB" sz="1200" dirty="0" err="1">
                <a:solidFill>
                  <a:srgbClr val="A3B3CD"/>
                </a:solidFill>
                <a:latin typeface=".SF NS"/>
              </a:rPr>
              <a:t>avant</a:t>
            </a:r>
            <a:r>
              <a:rPr lang="en-GB" sz="1200" dirty="0">
                <a:solidFill>
                  <a:srgbClr val="A3B3CD"/>
                </a:solidFill>
                <a:latin typeface=".SF NS"/>
              </a:rPr>
              <a:t>.</a:t>
            </a:r>
          </a:p>
        </p:txBody>
      </p:sp>
      <p:grpSp>
        <p:nvGrpSpPr>
          <p:cNvPr id="17" name="Group 16">
            <a:extLst>
              <a:ext uri="{FF2B5EF4-FFF2-40B4-BE49-F238E27FC236}">
                <a16:creationId xmlns:a16="http://schemas.microsoft.com/office/drawing/2014/main" id="{C17A13C4-6271-9401-44E3-6C96B7655A70}"/>
              </a:ext>
            </a:extLst>
          </p:cNvPr>
          <p:cNvGrpSpPr/>
          <p:nvPr/>
        </p:nvGrpSpPr>
        <p:grpSpPr>
          <a:xfrm>
            <a:off x="81959" y="-52565"/>
            <a:ext cx="11897967" cy="1047305"/>
            <a:chOff x="81959" y="-52565"/>
            <a:chExt cx="11897967" cy="1047305"/>
          </a:xfrm>
        </p:grpSpPr>
        <p:sp>
          <p:nvSpPr>
            <p:cNvPr id="18" name="Rounded Rectangle 17">
              <a:extLst>
                <a:ext uri="{FF2B5EF4-FFF2-40B4-BE49-F238E27FC236}">
                  <a16:creationId xmlns:a16="http://schemas.microsoft.com/office/drawing/2014/main" id="{A8A0C4ED-61BC-09C7-BD04-AB0767E4E613}"/>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59B9D02A-D4EF-556A-0277-432996518FA6}"/>
                </a:ext>
              </a:extLst>
            </p:cNvPr>
            <p:cNvSpPr/>
            <p:nvPr/>
          </p:nvSpPr>
          <p:spPr>
            <a:xfrm>
              <a:off x="6920011"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94E573C5-D6EF-115C-BDA7-EDE221A72B7C}"/>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C4B931B0-AF26-9469-ED22-19E335786F12}"/>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22" name="Rounded Rectangle 21">
              <a:extLst>
                <a:ext uri="{FF2B5EF4-FFF2-40B4-BE49-F238E27FC236}">
                  <a16:creationId xmlns:a16="http://schemas.microsoft.com/office/drawing/2014/main" id="{53E00B81-C8BB-3B9D-5C7B-B90D88846D8B}"/>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3" name="Rounded Rectangle 22">
              <a:extLst>
                <a:ext uri="{FF2B5EF4-FFF2-40B4-BE49-F238E27FC236}">
                  <a16:creationId xmlns:a16="http://schemas.microsoft.com/office/drawing/2014/main" id="{6E281BF5-9654-991F-230A-492A90F6563C}"/>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8" name="Rounded Rectangle 27">
              <a:extLst>
                <a:ext uri="{FF2B5EF4-FFF2-40B4-BE49-F238E27FC236}">
                  <a16:creationId xmlns:a16="http://schemas.microsoft.com/office/drawing/2014/main" id="{539C8660-6A17-8439-8C12-B07B9027C7F8}"/>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9" name="Right Brace 28">
              <a:extLst>
                <a:ext uri="{FF2B5EF4-FFF2-40B4-BE49-F238E27FC236}">
                  <a16:creationId xmlns:a16="http://schemas.microsoft.com/office/drawing/2014/main" id="{36337FD6-8CB0-37F8-4F30-D25ADFF171FD}"/>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30" name="TextBox 29">
              <a:extLst>
                <a:ext uri="{FF2B5EF4-FFF2-40B4-BE49-F238E27FC236}">
                  <a16:creationId xmlns:a16="http://schemas.microsoft.com/office/drawing/2014/main" id="{A409E295-5541-B6F3-4F1D-17146A66FA5C}"/>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grpSp>
        <p:nvGrpSpPr>
          <p:cNvPr id="2" name="Group 1">
            <a:extLst>
              <a:ext uri="{FF2B5EF4-FFF2-40B4-BE49-F238E27FC236}">
                <a16:creationId xmlns:a16="http://schemas.microsoft.com/office/drawing/2014/main" id="{447EBFFC-FADD-3CD9-4F51-7E83ADD4A1F6}"/>
              </a:ext>
            </a:extLst>
          </p:cNvPr>
          <p:cNvGrpSpPr/>
          <p:nvPr/>
        </p:nvGrpSpPr>
        <p:grpSpPr>
          <a:xfrm>
            <a:off x="-71676" y="1060174"/>
            <a:ext cx="1862104" cy="5863260"/>
            <a:chOff x="-71676" y="1060174"/>
            <a:chExt cx="1862104" cy="5863260"/>
          </a:xfrm>
        </p:grpSpPr>
        <p:sp>
          <p:nvSpPr>
            <p:cNvPr id="3" name="TextBox 2">
              <a:extLst>
                <a:ext uri="{FF2B5EF4-FFF2-40B4-BE49-F238E27FC236}">
                  <a16:creationId xmlns:a16="http://schemas.microsoft.com/office/drawing/2014/main" id="{AD6B1640-422F-AAEF-9D55-BED6D78AE770}"/>
                </a:ext>
              </a:extLst>
            </p:cNvPr>
            <p:cNvSpPr txBox="1"/>
            <p:nvPr/>
          </p:nvSpPr>
          <p:spPr>
            <a:xfrm>
              <a:off x="-71676" y="1106457"/>
              <a:ext cx="1862104" cy="5816977"/>
            </a:xfrm>
            <a:prstGeom prst="rect">
              <a:avLst/>
            </a:prstGeom>
            <a:noFill/>
          </p:spPr>
          <p:txBody>
            <a:bodyPr wrap="square">
              <a:spAutoFit/>
            </a:bodyPr>
            <a:lstStyle/>
            <a:p>
              <a:pPr fontAlgn="base"/>
              <a:r>
                <a:rPr lang="en-GB" sz="1200" b="1" i="1" dirty="0">
                  <a:solidFill>
                    <a:srgbClr val="D2D9E5"/>
                  </a:solidFill>
                  <a:latin typeface=".SF NS"/>
                </a:rPr>
                <a:t>Data distribution analysis</a:t>
              </a:r>
            </a:p>
            <a:p>
              <a:pPr fontAlgn="base"/>
              <a:endParaRPr lang="en-GB" sz="1200" b="1" i="1" dirty="0">
                <a:solidFill>
                  <a:srgbClr val="A3B3CD"/>
                </a:solidFill>
                <a:latin typeface=".SF NS"/>
              </a:endParaRPr>
            </a:p>
            <a:p>
              <a:pPr fontAlgn="base"/>
              <a:endParaRPr lang="en-GB" sz="1200" b="1" i="1" dirty="0">
                <a:solidFill>
                  <a:srgbClr val="A3B3CD"/>
                </a:solidFill>
                <a:latin typeface=".SF NS"/>
              </a:endParaRPr>
            </a:p>
            <a:p>
              <a:pPr fontAlgn="base"/>
              <a:endParaRPr lang="en-GB" sz="1200" b="1" i="1" dirty="0">
                <a:solidFill>
                  <a:srgbClr val="D2D9E5"/>
                </a:solidFill>
                <a:latin typeface=".SF NS"/>
              </a:endParaRPr>
            </a:p>
            <a:p>
              <a:pPr fontAlgn="base"/>
              <a:r>
                <a:rPr lang="en-GB" sz="1200" b="1" i="1" dirty="0">
                  <a:solidFill>
                    <a:srgbClr val="A3B3CD"/>
                  </a:solidFill>
                  <a:latin typeface=".SF NS"/>
                </a:rPr>
                <a:t>Detection of skewness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outliers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Sign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After each date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Halfway through meeting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2 analysis</a:t>
              </a:r>
            </a:p>
          </p:txBody>
        </p:sp>
        <p:cxnSp>
          <p:nvCxnSpPr>
            <p:cNvPr id="4" name="Straight Connector 3">
              <a:extLst>
                <a:ext uri="{FF2B5EF4-FFF2-40B4-BE49-F238E27FC236}">
                  <a16:creationId xmlns:a16="http://schemas.microsoft.com/office/drawing/2014/main" id="{7A27480F-2D73-08EA-8414-0DC8734B0656}"/>
                </a:ext>
              </a:extLst>
            </p:cNvPr>
            <p:cNvCxnSpPr>
              <a:cxnSpLocks/>
            </p:cNvCxnSpPr>
            <p:nvPr/>
          </p:nvCxnSpPr>
          <p:spPr>
            <a:xfrm flipH="1">
              <a:off x="1745172" y="1060174"/>
              <a:ext cx="15099" cy="5797826"/>
            </a:xfrm>
            <a:prstGeom prst="line">
              <a:avLst/>
            </a:prstGeom>
            <a:ln w="22225">
              <a:solidFill>
                <a:srgbClr val="A3B3CD"/>
              </a:solidFill>
            </a:ln>
          </p:spPr>
          <p:style>
            <a:lnRef idx="2">
              <a:schemeClr val="accent1"/>
            </a:lnRef>
            <a:fillRef idx="0">
              <a:schemeClr val="accent1"/>
            </a:fillRef>
            <a:effectRef idx="1">
              <a:schemeClr val="accent1"/>
            </a:effectRef>
            <a:fontRef idx="minor">
              <a:schemeClr val="tx1"/>
            </a:fontRef>
          </p:style>
        </p:cxnSp>
        <p:cxnSp>
          <p:nvCxnSpPr>
            <p:cNvPr id="5" name="Straight Arrow Connector 4">
              <a:extLst>
                <a:ext uri="{FF2B5EF4-FFF2-40B4-BE49-F238E27FC236}">
                  <a16:creationId xmlns:a16="http://schemas.microsoft.com/office/drawing/2014/main" id="{5C05662D-CACE-BFDE-C3C7-F5F939F7D2D8}"/>
                </a:ext>
              </a:extLst>
            </p:cNvPr>
            <p:cNvCxnSpPr/>
            <p:nvPr/>
          </p:nvCxnSpPr>
          <p:spPr>
            <a:xfrm>
              <a:off x="887983" y="1388125"/>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A15233A5-4CF2-047A-8EBC-51A53729F67F}"/>
                </a:ext>
              </a:extLst>
            </p:cNvPr>
            <p:cNvCxnSpPr/>
            <p:nvPr/>
          </p:nvCxnSpPr>
          <p:spPr>
            <a:xfrm>
              <a:off x="888838" y="213729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426CD9CF-1801-BCA5-4E62-6780DF5543F2}"/>
                </a:ext>
              </a:extLst>
            </p:cNvPr>
            <p:cNvCxnSpPr/>
            <p:nvPr/>
          </p:nvCxnSpPr>
          <p:spPr>
            <a:xfrm>
              <a:off x="887983" y="290410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E498EF81-D42A-4307-0E5C-340BA5970C9C}"/>
                </a:ext>
              </a:extLst>
            </p:cNvPr>
            <p:cNvCxnSpPr/>
            <p:nvPr/>
          </p:nvCxnSpPr>
          <p:spPr>
            <a:xfrm>
              <a:off x="898463" y="358335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B1AB51A6-DD17-AA1A-7481-F340E8CFE361}"/>
                </a:ext>
              </a:extLst>
            </p:cNvPr>
            <p:cNvCxnSpPr/>
            <p:nvPr/>
          </p:nvCxnSpPr>
          <p:spPr>
            <a:xfrm>
              <a:off x="898463" y="438034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8999B6F3-0862-287B-453D-3970307EC2D2}"/>
                </a:ext>
              </a:extLst>
            </p:cNvPr>
            <p:cNvCxnSpPr/>
            <p:nvPr/>
          </p:nvCxnSpPr>
          <p:spPr>
            <a:xfrm>
              <a:off x="914420" y="5191442"/>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2" name="Straight Arrow Connector 11">
              <a:extLst>
                <a:ext uri="{FF2B5EF4-FFF2-40B4-BE49-F238E27FC236}">
                  <a16:creationId xmlns:a16="http://schemas.microsoft.com/office/drawing/2014/main" id="{B272180D-3CA4-4490-E3E1-C5F0A0659549}"/>
                </a:ext>
              </a:extLst>
            </p:cNvPr>
            <p:cNvCxnSpPr/>
            <p:nvPr/>
          </p:nvCxnSpPr>
          <p:spPr>
            <a:xfrm>
              <a:off x="904794" y="6001546"/>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763149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12" name="TextBox 11">
            <a:extLst>
              <a:ext uri="{FF2B5EF4-FFF2-40B4-BE49-F238E27FC236}">
                <a16:creationId xmlns:a16="http://schemas.microsoft.com/office/drawing/2014/main" id="{A419F005-BD40-47CE-0377-B5381B9C2E2D}"/>
              </a:ext>
            </a:extLst>
          </p:cNvPr>
          <p:cNvSpPr txBox="1"/>
          <p:nvPr/>
        </p:nvSpPr>
        <p:spPr>
          <a:xfrm>
            <a:off x="1799958" y="1955861"/>
            <a:ext cx="9489602" cy="3600986"/>
          </a:xfrm>
          <a:prstGeom prst="rect">
            <a:avLst/>
          </a:prstGeom>
          <a:noFill/>
        </p:spPr>
        <p:txBody>
          <a:bodyPr wrap="square">
            <a:spAutoFit/>
          </a:bodyPr>
          <a:lstStyle/>
          <a:p>
            <a:pPr fontAlgn="base"/>
            <a:r>
              <a:rPr lang="en-GB" sz="1200" dirty="0" err="1">
                <a:solidFill>
                  <a:srgbClr val="A3B3CD"/>
                </a:solidFill>
                <a:latin typeface=".SF NS"/>
              </a:rPr>
              <a:t>Repérer</a:t>
            </a:r>
            <a:r>
              <a:rPr lang="en-GB" sz="1200" dirty="0">
                <a:solidFill>
                  <a:srgbClr val="A3B3CD"/>
                </a:solidFill>
                <a:latin typeface=".SF NS"/>
              </a:rPr>
              <a:t> les </a:t>
            </a:r>
            <a:r>
              <a:rPr lang="en-GB" sz="1200" dirty="0" err="1">
                <a:solidFill>
                  <a:srgbClr val="A3B3CD"/>
                </a:solidFill>
                <a:latin typeface=".SF NS"/>
              </a:rPr>
              <a:t>valeurs</a:t>
            </a:r>
            <a:r>
              <a:rPr lang="en-GB" sz="1200" dirty="0">
                <a:solidFill>
                  <a:srgbClr val="A3B3CD"/>
                </a:solidFill>
                <a:latin typeface=".SF NS"/>
              </a:rPr>
              <a:t> </a:t>
            </a:r>
            <a:r>
              <a:rPr lang="en-GB" sz="1200" dirty="0" err="1">
                <a:solidFill>
                  <a:srgbClr val="A3B3CD"/>
                </a:solidFill>
                <a:latin typeface=".SF NS"/>
              </a:rPr>
              <a:t>aberrantes</a:t>
            </a:r>
            <a:endParaRPr lang="en-GB" sz="1200" dirty="0">
              <a:solidFill>
                <a:srgbClr val="A3B3CD"/>
              </a:solidFill>
              <a:latin typeface=".SF NS"/>
            </a:endParaRPr>
          </a:p>
          <a:p>
            <a:pPr fontAlgn="base"/>
            <a:endParaRPr lang="en-GB" sz="1200" dirty="0">
              <a:solidFill>
                <a:srgbClr val="A3B3CD"/>
              </a:solidFill>
              <a:latin typeface=".SF NS"/>
            </a:endParaRPr>
          </a:p>
          <a:p>
            <a:pPr fontAlgn="base"/>
            <a:r>
              <a:rPr lang="en-GB" sz="1200" dirty="0" err="1">
                <a:solidFill>
                  <a:srgbClr val="A3B3CD"/>
                </a:solidFill>
                <a:latin typeface=".SF NS"/>
              </a:rPr>
              <a:t>Différence</a:t>
            </a:r>
            <a:r>
              <a:rPr lang="en-GB" sz="1200" dirty="0">
                <a:solidFill>
                  <a:srgbClr val="A3B3CD"/>
                </a:solidFill>
                <a:latin typeface=".SF NS"/>
              </a:rPr>
              <a:t> </a:t>
            </a:r>
            <a:r>
              <a:rPr lang="en-GB" sz="1200" dirty="0" err="1">
                <a:solidFill>
                  <a:srgbClr val="A3B3CD"/>
                </a:solidFill>
                <a:latin typeface=".SF NS"/>
              </a:rPr>
              <a:t>aymetries</a:t>
            </a:r>
            <a:r>
              <a:rPr lang="en-GB" sz="1200" dirty="0">
                <a:solidFill>
                  <a:srgbClr val="A3B3CD"/>
                </a:solidFill>
                <a:latin typeface=".SF NS"/>
              </a:rPr>
              <a:t> et </a:t>
            </a:r>
            <a:r>
              <a:rPr lang="en-GB" sz="1200" dirty="0" err="1">
                <a:solidFill>
                  <a:srgbClr val="A3B3CD"/>
                </a:solidFill>
                <a:latin typeface=".SF NS"/>
              </a:rPr>
              <a:t>valeurs</a:t>
            </a:r>
            <a:r>
              <a:rPr lang="en-GB" sz="1200" dirty="0">
                <a:solidFill>
                  <a:srgbClr val="A3B3CD"/>
                </a:solidFill>
                <a:latin typeface=".SF NS"/>
              </a:rPr>
              <a:t> </a:t>
            </a:r>
            <a:r>
              <a:rPr lang="en-GB" sz="1200" dirty="0" err="1">
                <a:solidFill>
                  <a:srgbClr val="A3B3CD"/>
                </a:solidFill>
                <a:latin typeface=".SF NS"/>
              </a:rPr>
              <a:t>aberrantes</a:t>
            </a:r>
            <a:r>
              <a:rPr lang="en-GB" sz="1200" dirty="0">
                <a:solidFill>
                  <a:srgbClr val="A3B3CD"/>
                </a:solidFill>
                <a:latin typeface=".SF NS"/>
              </a:rPr>
              <a:t>:</a:t>
            </a:r>
          </a:p>
          <a:p>
            <a:pPr fontAlgn="base"/>
            <a:endParaRPr lang="en-GB" sz="1200" dirty="0">
              <a:solidFill>
                <a:srgbClr val="A3B3CD"/>
              </a:solidFill>
              <a:latin typeface=".SF NS"/>
            </a:endParaRPr>
          </a:p>
          <a:p>
            <a:pPr fontAlgn="base"/>
            <a:r>
              <a:rPr lang="en-GB" sz="1200" b="1" dirty="0" err="1">
                <a:solidFill>
                  <a:srgbClr val="A3B3CD"/>
                </a:solidFill>
                <a:latin typeface=".SF NS"/>
              </a:rPr>
              <a:t>Définition</a:t>
            </a:r>
            <a:r>
              <a:rPr lang="en-GB" sz="1200" b="1" dirty="0">
                <a:solidFill>
                  <a:srgbClr val="A3B3CD"/>
                </a:solidFill>
                <a:latin typeface=".SF NS"/>
              </a:rPr>
              <a:t> </a:t>
            </a:r>
            <a:r>
              <a:rPr lang="en-GB" sz="1200" b="1" dirty="0" err="1">
                <a:solidFill>
                  <a:srgbClr val="A3B3CD"/>
                </a:solidFill>
                <a:latin typeface=".SF NS"/>
              </a:rPr>
              <a:t>asymétrie</a:t>
            </a:r>
            <a:r>
              <a:rPr lang="en-GB" sz="1200" b="1" dirty="0">
                <a:solidFill>
                  <a:srgbClr val="A3B3CD"/>
                </a:solidFill>
                <a:latin typeface=".SF NS"/>
              </a:rPr>
              <a:t> : </a:t>
            </a:r>
            <a:r>
              <a:rPr lang="en-GB" sz="1200" dirty="0" err="1">
                <a:solidFill>
                  <a:srgbClr val="A3B3CD"/>
                </a:solidFill>
                <a:latin typeface=".SF NS"/>
              </a:rPr>
              <a:t>L’asymétrie</a:t>
            </a:r>
            <a:r>
              <a:rPr lang="en-GB" sz="1200" dirty="0">
                <a:solidFill>
                  <a:srgbClr val="A3B3CD"/>
                </a:solidFill>
                <a:latin typeface=".SF NS"/>
              </a:rPr>
              <a:t> se </a:t>
            </a:r>
            <a:r>
              <a:rPr lang="en-GB" sz="1200" dirty="0" err="1">
                <a:solidFill>
                  <a:srgbClr val="A3B3CD"/>
                </a:solidFill>
                <a:latin typeface=".SF NS"/>
              </a:rPr>
              <a:t>réfère</a:t>
            </a:r>
            <a:r>
              <a:rPr lang="en-GB" sz="1200" dirty="0">
                <a:solidFill>
                  <a:srgbClr val="A3B3CD"/>
                </a:solidFill>
                <a:latin typeface=".SF NS"/>
              </a:rPr>
              <a:t> à la façon </a:t>
            </a:r>
            <a:r>
              <a:rPr lang="en-GB" sz="1200" dirty="0" err="1">
                <a:solidFill>
                  <a:srgbClr val="A3B3CD"/>
                </a:solidFill>
                <a:latin typeface=".SF NS"/>
              </a:rPr>
              <a:t>dont</a:t>
            </a:r>
            <a:r>
              <a:rPr lang="en-GB" sz="1200" dirty="0">
                <a:solidFill>
                  <a:srgbClr val="A3B3CD"/>
                </a:solidFill>
                <a:latin typeface=".SF NS"/>
              </a:rPr>
              <a:t> les données </a:t>
            </a:r>
            <a:r>
              <a:rPr lang="en-GB" sz="1200" dirty="0" err="1">
                <a:solidFill>
                  <a:srgbClr val="A3B3CD"/>
                </a:solidFill>
                <a:latin typeface=".SF NS"/>
              </a:rPr>
              <a:t>sont</a:t>
            </a:r>
            <a:r>
              <a:rPr lang="en-GB" sz="1200" dirty="0">
                <a:solidFill>
                  <a:srgbClr val="A3B3CD"/>
                </a:solidFill>
                <a:latin typeface=".SF NS"/>
              </a:rPr>
              <a:t> </a:t>
            </a:r>
            <a:r>
              <a:rPr lang="en-GB" sz="1200" dirty="0" err="1">
                <a:solidFill>
                  <a:srgbClr val="A3B3CD"/>
                </a:solidFill>
                <a:latin typeface=".SF NS"/>
              </a:rPr>
              <a:t>réparties</a:t>
            </a:r>
            <a:r>
              <a:rPr lang="en-GB" sz="1200" dirty="0">
                <a:solidFill>
                  <a:srgbClr val="A3B3CD"/>
                </a:solidFill>
                <a:latin typeface=".SF NS"/>
              </a:rPr>
              <a:t> par rapport à la </a:t>
            </a:r>
            <a:r>
              <a:rPr lang="en-GB" sz="1200" dirty="0" err="1">
                <a:solidFill>
                  <a:srgbClr val="A3B3CD"/>
                </a:solidFill>
                <a:latin typeface=".SF NS"/>
              </a:rPr>
              <a:t>moyenne</a:t>
            </a:r>
            <a:r>
              <a:rPr lang="en-GB" sz="1200" dirty="0">
                <a:solidFill>
                  <a:srgbClr val="A3B3CD"/>
                </a:solidFill>
                <a:latin typeface=".SF NS"/>
              </a:rPr>
              <a:t>. Dans </a:t>
            </a:r>
            <a:r>
              <a:rPr lang="en-GB" sz="1200" dirty="0" err="1">
                <a:solidFill>
                  <a:srgbClr val="A3B3CD"/>
                </a:solidFill>
                <a:latin typeface=".SF NS"/>
              </a:rPr>
              <a:t>une</a:t>
            </a:r>
            <a:r>
              <a:rPr lang="en-GB" sz="1200" dirty="0">
                <a:solidFill>
                  <a:srgbClr val="A3B3CD"/>
                </a:solidFill>
                <a:latin typeface=".SF NS"/>
              </a:rPr>
              <a:t> distribution </a:t>
            </a:r>
            <a:r>
              <a:rPr lang="en-GB" sz="1200" dirty="0" err="1">
                <a:solidFill>
                  <a:srgbClr val="A3B3CD"/>
                </a:solidFill>
                <a:latin typeface=".SF NS"/>
              </a:rPr>
              <a:t>symétrique</a:t>
            </a:r>
            <a:r>
              <a:rPr lang="en-GB" sz="1200" dirty="0">
                <a:solidFill>
                  <a:srgbClr val="A3B3CD"/>
                </a:solidFill>
                <a:latin typeface=".SF NS"/>
              </a:rPr>
              <a:t>, les données </a:t>
            </a:r>
            <a:r>
              <a:rPr lang="en-GB" sz="1200" dirty="0" err="1">
                <a:solidFill>
                  <a:srgbClr val="A3B3CD"/>
                </a:solidFill>
                <a:latin typeface=".SF NS"/>
              </a:rPr>
              <a:t>sont</a:t>
            </a:r>
            <a:r>
              <a:rPr lang="en-GB" sz="1200" dirty="0">
                <a:solidFill>
                  <a:srgbClr val="A3B3CD"/>
                </a:solidFill>
                <a:latin typeface=".SF NS"/>
              </a:rPr>
              <a:t> </a:t>
            </a:r>
            <a:r>
              <a:rPr lang="en-GB" sz="1200" dirty="0" err="1">
                <a:solidFill>
                  <a:srgbClr val="A3B3CD"/>
                </a:solidFill>
                <a:latin typeface=".SF NS"/>
              </a:rPr>
              <a:t>uniformément</a:t>
            </a:r>
            <a:r>
              <a:rPr lang="en-GB" sz="1200" dirty="0">
                <a:solidFill>
                  <a:srgbClr val="A3B3CD"/>
                </a:solidFill>
                <a:latin typeface=".SF NS"/>
              </a:rPr>
              <a:t> </a:t>
            </a:r>
            <a:r>
              <a:rPr lang="en-GB" sz="1200" dirty="0" err="1">
                <a:solidFill>
                  <a:srgbClr val="A3B3CD"/>
                </a:solidFill>
                <a:latin typeface=".SF NS"/>
              </a:rPr>
              <a:t>réparties</a:t>
            </a:r>
            <a:r>
              <a:rPr lang="en-GB" sz="1200" dirty="0">
                <a:solidFill>
                  <a:srgbClr val="A3B3CD"/>
                </a:solidFill>
                <a:latin typeface=".SF NS"/>
              </a:rPr>
              <a:t> </a:t>
            </a:r>
            <a:r>
              <a:rPr lang="en-GB" sz="1200" dirty="0" err="1">
                <a:solidFill>
                  <a:srgbClr val="A3B3CD"/>
                </a:solidFill>
                <a:latin typeface=".SF NS"/>
              </a:rPr>
              <a:t>autour</a:t>
            </a:r>
            <a:r>
              <a:rPr lang="en-GB" sz="1200" dirty="0">
                <a:solidFill>
                  <a:srgbClr val="A3B3CD"/>
                </a:solidFill>
                <a:latin typeface=".SF NS"/>
              </a:rPr>
              <a:t> de la </a:t>
            </a:r>
            <a:r>
              <a:rPr lang="en-GB" sz="1200" dirty="0" err="1">
                <a:solidFill>
                  <a:srgbClr val="A3B3CD"/>
                </a:solidFill>
                <a:latin typeface=".SF NS"/>
              </a:rPr>
              <a:t>moyenne</a:t>
            </a:r>
            <a:r>
              <a:rPr lang="en-GB" sz="1200" dirty="0">
                <a:solidFill>
                  <a:srgbClr val="A3B3CD"/>
                </a:solidFill>
                <a:latin typeface=".SF NS"/>
              </a:rPr>
              <a:t>. Dans </a:t>
            </a:r>
            <a:r>
              <a:rPr lang="en-GB" sz="1200" dirty="0" err="1">
                <a:solidFill>
                  <a:srgbClr val="A3B3CD"/>
                </a:solidFill>
                <a:latin typeface=".SF NS"/>
              </a:rPr>
              <a:t>une</a:t>
            </a:r>
            <a:r>
              <a:rPr lang="en-GB" sz="1200" dirty="0">
                <a:solidFill>
                  <a:srgbClr val="A3B3CD"/>
                </a:solidFill>
                <a:latin typeface=".SF NS"/>
              </a:rPr>
              <a:t> distribution </a:t>
            </a:r>
            <a:r>
              <a:rPr lang="en-GB" sz="1200" dirty="0" err="1">
                <a:solidFill>
                  <a:srgbClr val="A3B3CD"/>
                </a:solidFill>
                <a:latin typeface=".SF NS"/>
              </a:rPr>
              <a:t>asymétrique</a:t>
            </a:r>
            <a:r>
              <a:rPr lang="en-GB" sz="1200" dirty="0">
                <a:solidFill>
                  <a:srgbClr val="A3B3CD"/>
                </a:solidFill>
                <a:latin typeface=".SF NS"/>
              </a:rPr>
              <a:t>, les données </a:t>
            </a:r>
            <a:r>
              <a:rPr lang="en-GB" sz="1200" dirty="0" err="1">
                <a:solidFill>
                  <a:srgbClr val="A3B3CD"/>
                </a:solidFill>
                <a:latin typeface=".SF NS"/>
              </a:rPr>
              <a:t>penchent</a:t>
            </a:r>
            <a:r>
              <a:rPr lang="en-GB" sz="1200" dirty="0">
                <a:solidFill>
                  <a:srgbClr val="A3B3CD"/>
                </a:solidFill>
                <a:latin typeface=".SF NS"/>
              </a:rPr>
              <a:t> plus d’un </a:t>
            </a:r>
            <a:r>
              <a:rPr lang="en-GB" sz="1200" dirty="0" err="1">
                <a:solidFill>
                  <a:srgbClr val="A3B3CD"/>
                </a:solidFill>
                <a:latin typeface=".SF NS"/>
              </a:rPr>
              <a:t>côté</a:t>
            </a:r>
            <a:r>
              <a:rPr lang="en-GB" sz="1200" dirty="0">
                <a:solidFill>
                  <a:srgbClr val="A3B3CD"/>
                </a:solidFill>
                <a:latin typeface=".SF NS"/>
              </a:rPr>
              <a:t> de la </a:t>
            </a:r>
            <a:r>
              <a:rPr lang="en-GB" sz="1200" dirty="0" err="1">
                <a:solidFill>
                  <a:srgbClr val="A3B3CD"/>
                </a:solidFill>
                <a:latin typeface=".SF NS"/>
              </a:rPr>
              <a:t>moyenne</a:t>
            </a:r>
            <a:r>
              <a:rPr lang="en-GB" sz="1200" dirty="0">
                <a:solidFill>
                  <a:srgbClr val="A3B3CD"/>
                </a:solidFill>
                <a:latin typeface=".SF NS"/>
              </a:rPr>
              <a:t> que de </a:t>
            </a:r>
            <a:r>
              <a:rPr lang="en-GB" sz="1200" dirty="0" err="1">
                <a:solidFill>
                  <a:srgbClr val="A3B3CD"/>
                </a:solidFill>
                <a:latin typeface=".SF NS"/>
              </a:rPr>
              <a:t>l’autre</a:t>
            </a:r>
            <a:r>
              <a:rPr lang="en-GB" sz="1200" dirty="0">
                <a:solidFill>
                  <a:srgbClr val="A3B3CD"/>
                </a:solidFill>
                <a:latin typeface=".SF NS"/>
              </a:rPr>
              <a:t>.</a:t>
            </a:r>
          </a:p>
          <a:p>
            <a:pPr fontAlgn="base"/>
            <a:r>
              <a:rPr lang="en-GB" sz="1200" i="1" dirty="0" err="1">
                <a:solidFill>
                  <a:srgbClr val="A3B3CD"/>
                </a:solidFill>
                <a:latin typeface=".SF NS"/>
              </a:rPr>
              <a:t>Exemple</a:t>
            </a:r>
            <a:r>
              <a:rPr lang="en-GB" sz="1200" i="1" dirty="0">
                <a:solidFill>
                  <a:srgbClr val="A3B3CD"/>
                </a:solidFill>
                <a:latin typeface=".SF NS"/>
              </a:rPr>
              <a:t> : Si </a:t>
            </a:r>
            <a:r>
              <a:rPr lang="en-GB" sz="1200" i="1" dirty="0" err="1">
                <a:solidFill>
                  <a:srgbClr val="A3B3CD"/>
                </a:solidFill>
                <a:latin typeface=".SF NS"/>
              </a:rPr>
              <a:t>vous</a:t>
            </a:r>
            <a:r>
              <a:rPr lang="en-GB" sz="1200" i="1" dirty="0">
                <a:solidFill>
                  <a:srgbClr val="A3B3CD"/>
                </a:solidFill>
                <a:latin typeface=".SF NS"/>
              </a:rPr>
              <a:t> </a:t>
            </a:r>
            <a:r>
              <a:rPr lang="en-GB" sz="1200" i="1" dirty="0" err="1">
                <a:solidFill>
                  <a:srgbClr val="A3B3CD"/>
                </a:solidFill>
                <a:latin typeface=".SF NS"/>
              </a:rPr>
              <a:t>regardez</a:t>
            </a:r>
            <a:r>
              <a:rPr lang="en-GB" sz="1200" i="1" dirty="0">
                <a:solidFill>
                  <a:srgbClr val="A3B3CD"/>
                </a:solidFill>
                <a:latin typeface=".SF NS"/>
              </a:rPr>
              <a:t> la distribution des </a:t>
            </a:r>
            <a:r>
              <a:rPr lang="en-GB" sz="1200" i="1" dirty="0" err="1">
                <a:solidFill>
                  <a:srgbClr val="A3B3CD"/>
                </a:solidFill>
                <a:latin typeface=".SF NS"/>
              </a:rPr>
              <a:t>salaires</a:t>
            </a:r>
            <a:r>
              <a:rPr lang="en-GB" sz="1200" i="1" dirty="0">
                <a:solidFill>
                  <a:srgbClr val="A3B3CD"/>
                </a:solidFill>
                <a:latin typeface=".SF NS"/>
              </a:rPr>
              <a:t> dans </a:t>
            </a:r>
            <a:r>
              <a:rPr lang="en-GB" sz="1200" i="1" dirty="0" err="1">
                <a:solidFill>
                  <a:srgbClr val="A3B3CD"/>
                </a:solidFill>
                <a:latin typeface=".SF NS"/>
              </a:rPr>
              <a:t>une</a:t>
            </a:r>
            <a:r>
              <a:rPr lang="en-GB" sz="1200" i="1" dirty="0">
                <a:solidFill>
                  <a:srgbClr val="A3B3CD"/>
                </a:solidFill>
                <a:latin typeface=".SF NS"/>
              </a:rPr>
              <a:t> population, il </a:t>
            </a:r>
            <a:r>
              <a:rPr lang="en-GB" sz="1200" i="1" dirty="0" err="1">
                <a:solidFill>
                  <a:srgbClr val="A3B3CD"/>
                </a:solidFill>
                <a:latin typeface=".SF NS"/>
              </a:rPr>
              <a:t>est</a:t>
            </a:r>
            <a:r>
              <a:rPr lang="en-GB" sz="1200" i="1" dirty="0">
                <a:solidFill>
                  <a:srgbClr val="A3B3CD"/>
                </a:solidFill>
                <a:latin typeface=".SF NS"/>
              </a:rPr>
              <a:t> </a:t>
            </a:r>
            <a:r>
              <a:rPr lang="en-GB" sz="1200" i="1" dirty="0" err="1">
                <a:solidFill>
                  <a:srgbClr val="A3B3CD"/>
                </a:solidFill>
                <a:latin typeface=".SF NS"/>
              </a:rPr>
              <a:t>fréquent</a:t>
            </a:r>
            <a:r>
              <a:rPr lang="en-GB" sz="1200" i="1" dirty="0">
                <a:solidFill>
                  <a:srgbClr val="A3B3CD"/>
                </a:solidFill>
                <a:latin typeface=".SF NS"/>
              </a:rPr>
              <a:t> de </a:t>
            </a:r>
            <a:r>
              <a:rPr lang="en-GB" sz="1200" i="1" dirty="0" err="1">
                <a:solidFill>
                  <a:srgbClr val="A3B3CD"/>
                </a:solidFill>
                <a:latin typeface=".SF NS"/>
              </a:rPr>
              <a:t>voir</a:t>
            </a:r>
            <a:r>
              <a:rPr lang="en-GB" sz="1200" i="1" dirty="0">
                <a:solidFill>
                  <a:srgbClr val="A3B3CD"/>
                </a:solidFill>
                <a:latin typeface=".SF NS"/>
              </a:rPr>
              <a:t> </a:t>
            </a:r>
            <a:r>
              <a:rPr lang="en-GB" sz="1200" i="1" dirty="0" err="1">
                <a:solidFill>
                  <a:srgbClr val="A3B3CD"/>
                </a:solidFill>
                <a:latin typeface=".SF NS"/>
              </a:rPr>
              <a:t>une</a:t>
            </a:r>
            <a:r>
              <a:rPr lang="en-GB" sz="1200" i="1" dirty="0">
                <a:solidFill>
                  <a:srgbClr val="A3B3CD"/>
                </a:solidFill>
                <a:latin typeface=".SF NS"/>
              </a:rPr>
              <a:t> </a:t>
            </a:r>
            <a:r>
              <a:rPr lang="en-GB" sz="1200" i="1" dirty="0" err="1">
                <a:solidFill>
                  <a:srgbClr val="A3B3CD"/>
                </a:solidFill>
                <a:latin typeface=".SF NS"/>
              </a:rPr>
              <a:t>asymétrie</a:t>
            </a:r>
            <a:r>
              <a:rPr lang="en-GB" sz="1200" i="1" dirty="0">
                <a:solidFill>
                  <a:srgbClr val="A3B3CD"/>
                </a:solidFill>
                <a:latin typeface=".SF NS"/>
              </a:rPr>
              <a:t> positive, car la </a:t>
            </a:r>
            <a:r>
              <a:rPr lang="en-GB" sz="1200" i="1" dirty="0" err="1">
                <a:solidFill>
                  <a:srgbClr val="A3B3CD"/>
                </a:solidFill>
                <a:latin typeface=".SF NS"/>
              </a:rPr>
              <a:t>majorité</a:t>
            </a:r>
            <a:r>
              <a:rPr lang="en-GB" sz="1200" i="1" dirty="0">
                <a:solidFill>
                  <a:srgbClr val="A3B3CD"/>
                </a:solidFill>
                <a:latin typeface=".SF NS"/>
              </a:rPr>
              <a:t> des gens </a:t>
            </a:r>
            <a:r>
              <a:rPr lang="en-GB" sz="1200" i="1" dirty="0" err="1">
                <a:solidFill>
                  <a:srgbClr val="A3B3CD"/>
                </a:solidFill>
                <a:latin typeface=".SF NS"/>
              </a:rPr>
              <a:t>ont</a:t>
            </a:r>
            <a:r>
              <a:rPr lang="en-GB" sz="1200" i="1" dirty="0">
                <a:solidFill>
                  <a:srgbClr val="A3B3CD"/>
                </a:solidFill>
                <a:latin typeface=".SF NS"/>
              </a:rPr>
              <a:t> des </a:t>
            </a:r>
            <a:r>
              <a:rPr lang="en-GB" sz="1200" i="1" dirty="0" err="1">
                <a:solidFill>
                  <a:srgbClr val="A3B3CD"/>
                </a:solidFill>
                <a:latin typeface=".SF NS"/>
              </a:rPr>
              <a:t>salaires</a:t>
            </a:r>
            <a:r>
              <a:rPr lang="en-GB" sz="1200" i="1" dirty="0">
                <a:solidFill>
                  <a:srgbClr val="A3B3CD"/>
                </a:solidFill>
                <a:latin typeface=".SF NS"/>
              </a:rPr>
              <a:t> plus </a:t>
            </a:r>
            <a:r>
              <a:rPr lang="en-GB" sz="1200" i="1" dirty="0" err="1">
                <a:solidFill>
                  <a:srgbClr val="A3B3CD"/>
                </a:solidFill>
                <a:latin typeface=".SF NS"/>
              </a:rPr>
              <a:t>proches</a:t>
            </a:r>
            <a:r>
              <a:rPr lang="en-GB" sz="1200" i="1" dirty="0">
                <a:solidFill>
                  <a:srgbClr val="A3B3CD"/>
                </a:solidFill>
                <a:latin typeface=".SF NS"/>
              </a:rPr>
              <a:t> de la </a:t>
            </a:r>
            <a:r>
              <a:rPr lang="en-GB" sz="1200" i="1" dirty="0" err="1">
                <a:solidFill>
                  <a:srgbClr val="A3B3CD"/>
                </a:solidFill>
                <a:latin typeface=".SF NS"/>
              </a:rPr>
              <a:t>moyenne</a:t>
            </a:r>
            <a:r>
              <a:rPr lang="en-GB" sz="1200" i="1" dirty="0">
                <a:solidFill>
                  <a:srgbClr val="A3B3CD"/>
                </a:solidFill>
                <a:latin typeface=".SF NS"/>
              </a:rPr>
              <a:t>, </a:t>
            </a:r>
            <a:r>
              <a:rPr lang="en-GB" sz="1200" i="1" dirty="0" err="1">
                <a:solidFill>
                  <a:srgbClr val="A3B3CD"/>
                </a:solidFill>
                <a:latin typeface=".SF NS"/>
              </a:rPr>
              <a:t>mais</a:t>
            </a:r>
            <a:r>
              <a:rPr lang="en-GB" sz="1200" i="1" dirty="0">
                <a:solidFill>
                  <a:srgbClr val="A3B3CD"/>
                </a:solidFill>
                <a:latin typeface=".SF NS"/>
              </a:rPr>
              <a:t> </a:t>
            </a:r>
            <a:r>
              <a:rPr lang="en-GB" sz="1200" i="1" dirty="0" err="1">
                <a:solidFill>
                  <a:srgbClr val="A3B3CD"/>
                </a:solidFill>
                <a:latin typeface=".SF NS"/>
              </a:rPr>
              <a:t>quelques</a:t>
            </a:r>
            <a:r>
              <a:rPr lang="en-GB" sz="1200" i="1" dirty="0">
                <a:solidFill>
                  <a:srgbClr val="A3B3CD"/>
                </a:solidFill>
                <a:latin typeface=".SF NS"/>
              </a:rPr>
              <a:t> </a:t>
            </a:r>
            <a:r>
              <a:rPr lang="en-GB" sz="1200" i="1" dirty="0" err="1">
                <a:solidFill>
                  <a:srgbClr val="A3B3CD"/>
                </a:solidFill>
                <a:latin typeface=".SF NS"/>
              </a:rPr>
              <a:t>personnes</a:t>
            </a:r>
            <a:r>
              <a:rPr lang="en-GB" sz="1200" i="1" dirty="0">
                <a:solidFill>
                  <a:srgbClr val="A3B3CD"/>
                </a:solidFill>
                <a:latin typeface=".SF NS"/>
              </a:rPr>
              <a:t> </a:t>
            </a:r>
            <a:r>
              <a:rPr lang="en-GB" sz="1200" i="1" dirty="0" err="1">
                <a:solidFill>
                  <a:srgbClr val="A3B3CD"/>
                </a:solidFill>
                <a:latin typeface=".SF NS"/>
              </a:rPr>
              <a:t>gagnent</a:t>
            </a:r>
            <a:r>
              <a:rPr lang="en-GB" sz="1200" i="1" dirty="0">
                <a:solidFill>
                  <a:srgbClr val="A3B3CD"/>
                </a:solidFill>
                <a:latin typeface=".SF NS"/>
              </a:rPr>
              <a:t> beaucoup plus que les </a:t>
            </a:r>
            <a:r>
              <a:rPr lang="en-GB" sz="1200" i="1" dirty="0" err="1">
                <a:solidFill>
                  <a:srgbClr val="A3B3CD"/>
                </a:solidFill>
                <a:latin typeface=".SF NS"/>
              </a:rPr>
              <a:t>autres</a:t>
            </a:r>
            <a:r>
              <a:rPr lang="en-GB" sz="1200" i="1" dirty="0">
                <a:solidFill>
                  <a:srgbClr val="A3B3CD"/>
                </a:solidFill>
                <a:latin typeface=".SF NS"/>
              </a:rPr>
              <a:t>.</a:t>
            </a:r>
          </a:p>
          <a:p>
            <a:pPr fontAlgn="base"/>
            <a:endParaRPr lang="en-GB" sz="1200" dirty="0">
              <a:solidFill>
                <a:srgbClr val="A3B3CD"/>
              </a:solidFill>
              <a:latin typeface=".SF NS"/>
            </a:endParaRPr>
          </a:p>
          <a:p>
            <a:pPr fontAlgn="base"/>
            <a:endParaRPr lang="en-GB" sz="1200" dirty="0">
              <a:solidFill>
                <a:srgbClr val="A3B3CD"/>
              </a:solidFill>
              <a:latin typeface=".SF NS"/>
            </a:endParaRPr>
          </a:p>
          <a:p>
            <a:pPr fontAlgn="base"/>
            <a:r>
              <a:rPr lang="en-GB" sz="1200" b="1" dirty="0" err="1">
                <a:solidFill>
                  <a:srgbClr val="A3B3CD"/>
                </a:solidFill>
                <a:latin typeface=".SF NS"/>
              </a:rPr>
              <a:t>Définition</a:t>
            </a:r>
            <a:r>
              <a:rPr lang="en-GB" sz="1200" b="1" dirty="0">
                <a:solidFill>
                  <a:srgbClr val="A3B3CD"/>
                </a:solidFill>
                <a:latin typeface=".SF NS"/>
              </a:rPr>
              <a:t> </a:t>
            </a:r>
            <a:r>
              <a:rPr lang="en-GB" sz="1200" b="1" dirty="0" err="1">
                <a:solidFill>
                  <a:srgbClr val="A3B3CD"/>
                </a:solidFill>
                <a:latin typeface=".SF NS"/>
              </a:rPr>
              <a:t>valeurs</a:t>
            </a:r>
            <a:r>
              <a:rPr lang="en-GB" sz="1200" b="1" dirty="0">
                <a:solidFill>
                  <a:srgbClr val="A3B3CD"/>
                </a:solidFill>
                <a:latin typeface=".SF NS"/>
              </a:rPr>
              <a:t> </a:t>
            </a:r>
            <a:r>
              <a:rPr lang="en-GB" sz="1200" b="1" dirty="0" err="1">
                <a:solidFill>
                  <a:srgbClr val="A3B3CD"/>
                </a:solidFill>
                <a:latin typeface=".SF NS"/>
              </a:rPr>
              <a:t>aberrantes</a:t>
            </a:r>
            <a:r>
              <a:rPr lang="en-GB" sz="1200" b="1" dirty="0">
                <a:solidFill>
                  <a:srgbClr val="A3B3CD"/>
                </a:solidFill>
                <a:latin typeface=".SF NS"/>
              </a:rPr>
              <a:t> : </a:t>
            </a:r>
            <a:r>
              <a:rPr lang="en-GB" sz="1200" dirty="0">
                <a:solidFill>
                  <a:srgbClr val="A3B3CD"/>
                </a:solidFill>
                <a:latin typeface=".SF NS"/>
              </a:rPr>
              <a:t>Les </a:t>
            </a:r>
            <a:r>
              <a:rPr lang="en-GB" sz="1200" dirty="0" err="1">
                <a:solidFill>
                  <a:srgbClr val="A3B3CD"/>
                </a:solidFill>
                <a:latin typeface=".SF NS"/>
              </a:rPr>
              <a:t>valeurs</a:t>
            </a:r>
            <a:r>
              <a:rPr lang="en-GB" sz="1200" dirty="0">
                <a:solidFill>
                  <a:srgbClr val="A3B3CD"/>
                </a:solidFill>
                <a:latin typeface=".SF NS"/>
              </a:rPr>
              <a:t> </a:t>
            </a:r>
            <a:r>
              <a:rPr lang="en-GB" sz="1200" dirty="0" err="1">
                <a:solidFill>
                  <a:srgbClr val="A3B3CD"/>
                </a:solidFill>
                <a:latin typeface=".SF NS"/>
              </a:rPr>
              <a:t>aberrantes</a:t>
            </a:r>
            <a:r>
              <a:rPr lang="en-GB" sz="1200" dirty="0">
                <a:solidFill>
                  <a:srgbClr val="A3B3CD"/>
                </a:solidFill>
                <a:latin typeface=".SF NS"/>
              </a:rPr>
              <a:t> </a:t>
            </a:r>
            <a:r>
              <a:rPr lang="en-GB" sz="1200" dirty="0" err="1">
                <a:solidFill>
                  <a:srgbClr val="A3B3CD"/>
                </a:solidFill>
                <a:latin typeface=".SF NS"/>
              </a:rPr>
              <a:t>sont</a:t>
            </a:r>
            <a:r>
              <a:rPr lang="en-GB" sz="1200" dirty="0">
                <a:solidFill>
                  <a:srgbClr val="A3B3CD"/>
                </a:solidFill>
                <a:latin typeface=".SF NS"/>
              </a:rPr>
              <a:t> des points de données qui </a:t>
            </a:r>
            <a:r>
              <a:rPr lang="en-GB" sz="1200" dirty="0" err="1">
                <a:solidFill>
                  <a:srgbClr val="A3B3CD"/>
                </a:solidFill>
                <a:latin typeface=".SF NS"/>
              </a:rPr>
              <a:t>sont</a:t>
            </a:r>
            <a:r>
              <a:rPr lang="en-GB" sz="1200" dirty="0">
                <a:solidFill>
                  <a:srgbClr val="A3B3CD"/>
                </a:solidFill>
                <a:latin typeface=".SF NS"/>
              </a:rPr>
              <a:t> </a:t>
            </a:r>
            <a:r>
              <a:rPr lang="en-GB" sz="1200" dirty="0" err="1">
                <a:solidFill>
                  <a:srgbClr val="A3B3CD"/>
                </a:solidFill>
                <a:latin typeface=".SF NS"/>
              </a:rPr>
              <a:t>extrêmement</a:t>
            </a:r>
            <a:r>
              <a:rPr lang="en-GB" sz="1200" dirty="0">
                <a:solidFill>
                  <a:srgbClr val="A3B3CD"/>
                </a:solidFill>
                <a:latin typeface=".SF NS"/>
              </a:rPr>
              <a:t> </a:t>
            </a:r>
            <a:r>
              <a:rPr lang="en-GB" sz="1200" dirty="0" err="1">
                <a:solidFill>
                  <a:srgbClr val="A3B3CD"/>
                </a:solidFill>
                <a:latin typeface=".SF NS"/>
              </a:rPr>
              <a:t>différents</a:t>
            </a:r>
            <a:r>
              <a:rPr lang="en-GB" sz="1200" dirty="0">
                <a:solidFill>
                  <a:srgbClr val="A3B3CD"/>
                </a:solidFill>
                <a:latin typeface=".SF NS"/>
              </a:rPr>
              <a:t> des </a:t>
            </a:r>
            <a:r>
              <a:rPr lang="en-GB" sz="1200" dirty="0" err="1">
                <a:solidFill>
                  <a:srgbClr val="A3B3CD"/>
                </a:solidFill>
                <a:latin typeface=".SF NS"/>
              </a:rPr>
              <a:t>autres</a:t>
            </a:r>
            <a:r>
              <a:rPr lang="en-GB" sz="1200" dirty="0">
                <a:solidFill>
                  <a:srgbClr val="A3B3CD"/>
                </a:solidFill>
                <a:latin typeface=".SF NS"/>
              </a:rPr>
              <a:t> données de </a:t>
            </a:r>
            <a:r>
              <a:rPr lang="en-GB" sz="1200" dirty="0" err="1">
                <a:solidFill>
                  <a:srgbClr val="A3B3CD"/>
                </a:solidFill>
                <a:latin typeface=".SF NS"/>
              </a:rPr>
              <a:t>l’ensemble</a:t>
            </a:r>
            <a:r>
              <a:rPr lang="en-GB" sz="1200" dirty="0">
                <a:solidFill>
                  <a:srgbClr val="A3B3CD"/>
                </a:solidFill>
                <a:latin typeface=".SF NS"/>
              </a:rPr>
              <a:t>. </a:t>
            </a:r>
            <a:r>
              <a:rPr lang="en-GB" sz="1200" dirty="0" err="1">
                <a:solidFill>
                  <a:srgbClr val="A3B3CD"/>
                </a:solidFill>
                <a:latin typeface=".SF NS"/>
              </a:rPr>
              <a:t>Ils</a:t>
            </a:r>
            <a:r>
              <a:rPr lang="en-GB" sz="1200" dirty="0">
                <a:solidFill>
                  <a:srgbClr val="A3B3CD"/>
                </a:solidFill>
                <a:latin typeface=".SF NS"/>
              </a:rPr>
              <a:t> se </a:t>
            </a:r>
            <a:r>
              <a:rPr lang="en-GB" sz="1200" dirty="0" err="1">
                <a:solidFill>
                  <a:srgbClr val="A3B3CD"/>
                </a:solidFill>
                <a:latin typeface=".SF NS"/>
              </a:rPr>
              <a:t>situent</a:t>
            </a:r>
            <a:r>
              <a:rPr lang="en-GB" sz="1200" dirty="0">
                <a:solidFill>
                  <a:srgbClr val="A3B3CD"/>
                </a:solidFill>
                <a:latin typeface=".SF NS"/>
              </a:rPr>
              <a:t> loin de la </a:t>
            </a:r>
            <a:r>
              <a:rPr lang="en-GB" sz="1200" dirty="0" err="1">
                <a:solidFill>
                  <a:srgbClr val="A3B3CD"/>
                </a:solidFill>
                <a:latin typeface=".SF NS"/>
              </a:rPr>
              <a:t>majorité</a:t>
            </a:r>
            <a:r>
              <a:rPr lang="en-GB" sz="1200" dirty="0">
                <a:solidFill>
                  <a:srgbClr val="A3B3CD"/>
                </a:solidFill>
                <a:latin typeface=".SF NS"/>
              </a:rPr>
              <a:t> des </a:t>
            </a:r>
            <a:r>
              <a:rPr lang="en-GB" sz="1200" dirty="0" err="1">
                <a:solidFill>
                  <a:srgbClr val="A3B3CD"/>
                </a:solidFill>
                <a:latin typeface=".SF NS"/>
              </a:rPr>
              <a:t>autres</a:t>
            </a:r>
            <a:r>
              <a:rPr lang="en-GB" sz="1200" dirty="0">
                <a:solidFill>
                  <a:srgbClr val="A3B3CD"/>
                </a:solidFill>
                <a:latin typeface=".SF NS"/>
              </a:rPr>
              <a:t> points de données dans un </a:t>
            </a:r>
            <a:r>
              <a:rPr lang="en-GB" sz="1200" dirty="0" err="1">
                <a:solidFill>
                  <a:srgbClr val="A3B3CD"/>
                </a:solidFill>
                <a:latin typeface=".SF NS"/>
              </a:rPr>
              <a:t>graphique</a:t>
            </a:r>
            <a:r>
              <a:rPr lang="en-GB" sz="1200" dirty="0">
                <a:solidFill>
                  <a:srgbClr val="A3B3CD"/>
                </a:solidFill>
                <a:latin typeface=".SF NS"/>
              </a:rPr>
              <a:t> </a:t>
            </a:r>
            <a:r>
              <a:rPr lang="en-GB" sz="1200" dirty="0" err="1">
                <a:solidFill>
                  <a:srgbClr val="A3B3CD"/>
                </a:solidFill>
                <a:latin typeface=".SF NS"/>
              </a:rPr>
              <a:t>ou</a:t>
            </a:r>
            <a:r>
              <a:rPr lang="en-GB" sz="1200" dirty="0">
                <a:solidFill>
                  <a:srgbClr val="A3B3CD"/>
                </a:solidFill>
                <a:latin typeface=".SF NS"/>
              </a:rPr>
              <a:t> un ensemble de données.</a:t>
            </a:r>
          </a:p>
          <a:p>
            <a:pPr fontAlgn="base"/>
            <a:endParaRPr lang="en-GB" sz="1200" dirty="0">
              <a:solidFill>
                <a:srgbClr val="A3B3CD"/>
              </a:solidFill>
              <a:latin typeface=".SF NS"/>
            </a:endParaRPr>
          </a:p>
          <a:p>
            <a:pPr fontAlgn="base"/>
            <a:r>
              <a:rPr lang="en-GB" sz="1200" dirty="0">
                <a:solidFill>
                  <a:srgbClr val="A3B3CD"/>
                </a:solidFill>
                <a:latin typeface=".SF NS"/>
              </a:rPr>
              <a:t>Si on constate des tranches </a:t>
            </a:r>
            <a:r>
              <a:rPr lang="en-GB" sz="1200" dirty="0" err="1">
                <a:solidFill>
                  <a:srgbClr val="A3B3CD"/>
                </a:solidFill>
                <a:latin typeface=".SF NS"/>
              </a:rPr>
              <a:t>d’ages</a:t>
            </a:r>
            <a:r>
              <a:rPr lang="en-GB" sz="1200" dirty="0">
                <a:solidFill>
                  <a:srgbClr val="A3B3CD"/>
                </a:solidFill>
                <a:latin typeface=".SF NS"/>
              </a:rPr>
              <a:t> </a:t>
            </a:r>
            <a:r>
              <a:rPr lang="en-GB" sz="1200" dirty="0" err="1">
                <a:solidFill>
                  <a:srgbClr val="A3B3CD"/>
                </a:solidFill>
                <a:latin typeface=".SF NS"/>
              </a:rPr>
              <a:t>ou</a:t>
            </a:r>
            <a:r>
              <a:rPr lang="en-GB" sz="1200" dirty="0">
                <a:solidFill>
                  <a:srgbClr val="A3B3CD"/>
                </a:solidFill>
                <a:latin typeface=".SF NS"/>
              </a:rPr>
              <a:t> des </a:t>
            </a:r>
            <a:r>
              <a:rPr lang="en-GB" sz="1200" dirty="0" err="1">
                <a:solidFill>
                  <a:srgbClr val="A3B3CD"/>
                </a:solidFill>
                <a:latin typeface=".SF NS"/>
              </a:rPr>
              <a:t>salaires</a:t>
            </a:r>
            <a:r>
              <a:rPr lang="en-GB" sz="1200" dirty="0">
                <a:solidFill>
                  <a:srgbClr val="A3B3CD"/>
                </a:solidFill>
                <a:latin typeface=".SF NS"/>
              </a:rPr>
              <a:t> très </a:t>
            </a:r>
            <a:r>
              <a:rPr lang="en-GB" sz="1200" dirty="0" err="1">
                <a:solidFill>
                  <a:srgbClr val="A3B3CD"/>
                </a:solidFill>
                <a:latin typeface=".SF NS"/>
              </a:rPr>
              <a:t>élevés</a:t>
            </a:r>
            <a:r>
              <a:rPr lang="en-GB" sz="1200" dirty="0">
                <a:solidFill>
                  <a:srgbClr val="A3B3CD"/>
                </a:solidFill>
                <a:latin typeface=".SF NS"/>
              </a:rPr>
              <a:t>, </a:t>
            </a:r>
            <a:r>
              <a:rPr lang="en-GB" sz="1200" dirty="0" err="1">
                <a:solidFill>
                  <a:srgbClr val="A3B3CD"/>
                </a:solidFill>
                <a:latin typeface=".SF NS"/>
              </a:rPr>
              <a:t>éloignés</a:t>
            </a:r>
            <a:r>
              <a:rPr lang="en-GB" sz="1200" dirty="0">
                <a:solidFill>
                  <a:srgbClr val="A3B3CD"/>
                </a:solidFill>
                <a:latin typeface=".SF NS"/>
              </a:rPr>
              <a:t> de la Moyenne, </a:t>
            </a:r>
            <a:r>
              <a:rPr lang="en-GB" sz="1200" dirty="0" err="1">
                <a:solidFill>
                  <a:srgbClr val="A3B3CD"/>
                </a:solidFill>
                <a:latin typeface=".SF NS"/>
              </a:rPr>
              <a:t>alors</a:t>
            </a:r>
            <a:r>
              <a:rPr lang="en-GB" sz="1200" dirty="0">
                <a:solidFill>
                  <a:srgbClr val="A3B3CD"/>
                </a:solidFill>
                <a:latin typeface=".SF NS"/>
              </a:rPr>
              <a:t> il </a:t>
            </a:r>
            <a:r>
              <a:rPr lang="en-GB" sz="1200" dirty="0" err="1">
                <a:solidFill>
                  <a:srgbClr val="A3B3CD"/>
                </a:solidFill>
                <a:latin typeface=".SF NS"/>
              </a:rPr>
              <a:t>faudra</a:t>
            </a:r>
            <a:r>
              <a:rPr lang="en-GB" sz="1200" dirty="0">
                <a:solidFill>
                  <a:srgbClr val="A3B3CD"/>
                </a:solidFill>
                <a:latin typeface=".SF NS"/>
              </a:rPr>
              <a:t> </a:t>
            </a:r>
            <a:r>
              <a:rPr lang="en-GB" sz="1200" dirty="0" err="1">
                <a:solidFill>
                  <a:srgbClr val="A3B3CD"/>
                </a:solidFill>
                <a:latin typeface=".SF NS"/>
              </a:rPr>
              <a:t>corriger</a:t>
            </a:r>
            <a:r>
              <a:rPr lang="en-GB" sz="1200" dirty="0">
                <a:solidFill>
                  <a:srgbClr val="A3B3CD"/>
                </a:solidFill>
                <a:latin typeface=".SF NS"/>
              </a:rPr>
              <a:t> </a:t>
            </a:r>
            <a:r>
              <a:rPr lang="en-GB" sz="1200" dirty="0" err="1">
                <a:solidFill>
                  <a:srgbClr val="A3B3CD"/>
                </a:solidFill>
                <a:latin typeface=".SF NS"/>
              </a:rPr>
              <a:t>ces</a:t>
            </a:r>
            <a:r>
              <a:rPr lang="en-GB" sz="1200" dirty="0">
                <a:solidFill>
                  <a:srgbClr val="A3B3CD"/>
                </a:solidFill>
                <a:latin typeface=".SF NS"/>
              </a:rPr>
              <a:t> données </a:t>
            </a:r>
          </a:p>
          <a:p>
            <a:pPr fontAlgn="base"/>
            <a:r>
              <a:rPr lang="en-GB" sz="1200" i="1" dirty="0" err="1">
                <a:solidFill>
                  <a:srgbClr val="A3B3CD"/>
                </a:solidFill>
                <a:latin typeface=".SF NS"/>
              </a:rPr>
              <a:t>Exemple</a:t>
            </a:r>
            <a:r>
              <a:rPr lang="en-GB" sz="1200" i="1" dirty="0">
                <a:solidFill>
                  <a:srgbClr val="A3B3CD"/>
                </a:solidFill>
                <a:latin typeface=".SF NS"/>
              </a:rPr>
              <a:t> : Dans un </a:t>
            </a:r>
            <a:r>
              <a:rPr lang="en-GB" sz="1200" i="1" dirty="0" err="1">
                <a:solidFill>
                  <a:srgbClr val="A3B3CD"/>
                </a:solidFill>
                <a:latin typeface=".SF NS"/>
              </a:rPr>
              <a:t>groupe</a:t>
            </a:r>
            <a:r>
              <a:rPr lang="en-GB" sz="1200" i="1" dirty="0">
                <a:solidFill>
                  <a:srgbClr val="A3B3CD"/>
                </a:solidFill>
                <a:latin typeface=".SF NS"/>
              </a:rPr>
              <a:t> de </a:t>
            </a:r>
            <a:r>
              <a:rPr lang="en-GB" sz="1200" i="1" dirty="0" err="1">
                <a:solidFill>
                  <a:srgbClr val="A3B3CD"/>
                </a:solidFill>
                <a:latin typeface=".SF NS"/>
              </a:rPr>
              <a:t>personnes</a:t>
            </a:r>
            <a:r>
              <a:rPr lang="en-GB" sz="1200" i="1" dirty="0">
                <a:solidFill>
                  <a:srgbClr val="A3B3CD"/>
                </a:solidFill>
                <a:latin typeface=".SF NS"/>
              </a:rPr>
              <a:t> </a:t>
            </a:r>
            <a:r>
              <a:rPr lang="en-GB" sz="1200" i="1" dirty="0" err="1">
                <a:solidFill>
                  <a:srgbClr val="A3B3CD"/>
                </a:solidFill>
                <a:latin typeface=".SF NS"/>
              </a:rPr>
              <a:t>ayant</a:t>
            </a:r>
            <a:r>
              <a:rPr lang="en-GB" sz="1200" i="1" dirty="0">
                <a:solidFill>
                  <a:srgbClr val="A3B3CD"/>
                </a:solidFill>
                <a:latin typeface=".SF NS"/>
              </a:rPr>
              <a:t> des </a:t>
            </a:r>
            <a:r>
              <a:rPr lang="en-GB" sz="1200" i="1" dirty="0" err="1">
                <a:solidFill>
                  <a:srgbClr val="A3B3CD"/>
                </a:solidFill>
                <a:latin typeface=".SF NS"/>
              </a:rPr>
              <a:t>salaires</a:t>
            </a:r>
            <a:r>
              <a:rPr lang="en-GB" sz="1200" i="1" dirty="0">
                <a:solidFill>
                  <a:srgbClr val="A3B3CD"/>
                </a:solidFill>
                <a:latin typeface=".SF NS"/>
              </a:rPr>
              <a:t> </a:t>
            </a:r>
            <a:r>
              <a:rPr lang="en-GB" sz="1200" i="1" dirty="0" err="1">
                <a:solidFill>
                  <a:srgbClr val="A3B3CD"/>
                </a:solidFill>
                <a:latin typeface=".SF NS"/>
              </a:rPr>
              <a:t>compris</a:t>
            </a:r>
            <a:r>
              <a:rPr lang="en-GB" sz="1200" i="1" dirty="0">
                <a:solidFill>
                  <a:srgbClr val="A3B3CD"/>
                </a:solidFill>
                <a:latin typeface=".SF NS"/>
              </a:rPr>
              <a:t> entre 30 000 et 100 000 euros, </a:t>
            </a:r>
            <a:r>
              <a:rPr lang="en-GB" sz="1200" i="1" dirty="0" err="1">
                <a:solidFill>
                  <a:srgbClr val="A3B3CD"/>
                </a:solidFill>
                <a:latin typeface=".SF NS"/>
              </a:rPr>
              <a:t>une</a:t>
            </a:r>
            <a:r>
              <a:rPr lang="en-GB" sz="1200" i="1" dirty="0">
                <a:solidFill>
                  <a:srgbClr val="A3B3CD"/>
                </a:solidFill>
                <a:latin typeface=".SF NS"/>
              </a:rPr>
              <a:t> </a:t>
            </a:r>
            <a:r>
              <a:rPr lang="en-GB" sz="1200" i="1" dirty="0" err="1">
                <a:solidFill>
                  <a:srgbClr val="A3B3CD"/>
                </a:solidFill>
                <a:latin typeface=".SF NS"/>
              </a:rPr>
              <a:t>personne</a:t>
            </a:r>
            <a:r>
              <a:rPr lang="en-GB" sz="1200" i="1" dirty="0">
                <a:solidFill>
                  <a:srgbClr val="A3B3CD"/>
                </a:solidFill>
                <a:latin typeface=".SF NS"/>
              </a:rPr>
              <a:t> </a:t>
            </a:r>
            <a:r>
              <a:rPr lang="en-GB" sz="1200" i="1" dirty="0" err="1">
                <a:solidFill>
                  <a:srgbClr val="A3B3CD"/>
                </a:solidFill>
                <a:latin typeface=".SF NS"/>
              </a:rPr>
              <a:t>gagnant</a:t>
            </a:r>
            <a:r>
              <a:rPr lang="en-GB" sz="1200" i="1" dirty="0">
                <a:solidFill>
                  <a:srgbClr val="A3B3CD"/>
                </a:solidFill>
                <a:latin typeface=".SF NS"/>
              </a:rPr>
              <a:t> 1 000 000 euros </a:t>
            </a:r>
            <a:r>
              <a:rPr lang="en-GB" sz="1200" i="1" dirty="0" err="1">
                <a:solidFill>
                  <a:srgbClr val="A3B3CD"/>
                </a:solidFill>
                <a:latin typeface=".SF NS"/>
              </a:rPr>
              <a:t>serait</a:t>
            </a:r>
            <a:r>
              <a:rPr lang="en-GB" sz="1200" i="1" dirty="0">
                <a:solidFill>
                  <a:srgbClr val="A3B3CD"/>
                </a:solidFill>
                <a:latin typeface=".SF NS"/>
              </a:rPr>
              <a:t> </a:t>
            </a:r>
            <a:r>
              <a:rPr lang="en-GB" sz="1200" i="1" dirty="0" err="1">
                <a:solidFill>
                  <a:srgbClr val="A3B3CD"/>
                </a:solidFill>
                <a:latin typeface=".SF NS"/>
              </a:rPr>
              <a:t>considérée</a:t>
            </a:r>
            <a:r>
              <a:rPr lang="en-GB" sz="1200" i="1" dirty="0">
                <a:solidFill>
                  <a:srgbClr val="A3B3CD"/>
                </a:solidFill>
                <a:latin typeface=".SF NS"/>
              </a:rPr>
              <a:t> </a:t>
            </a:r>
            <a:r>
              <a:rPr lang="en-GB" sz="1200" i="1" dirty="0" err="1">
                <a:solidFill>
                  <a:srgbClr val="A3B3CD"/>
                </a:solidFill>
                <a:latin typeface=".SF NS"/>
              </a:rPr>
              <a:t>comme</a:t>
            </a:r>
            <a:r>
              <a:rPr lang="en-GB" sz="1200" i="1" dirty="0">
                <a:solidFill>
                  <a:srgbClr val="A3B3CD"/>
                </a:solidFill>
                <a:latin typeface=".SF NS"/>
              </a:rPr>
              <a:t> </a:t>
            </a:r>
            <a:r>
              <a:rPr lang="en-GB" sz="1200" i="1" dirty="0" err="1">
                <a:solidFill>
                  <a:srgbClr val="A3B3CD"/>
                </a:solidFill>
                <a:latin typeface=".SF NS"/>
              </a:rPr>
              <a:t>une</a:t>
            </a:r>
            <a:r>
              <a:rPr lang="en-GB" sz="1200" i="1" dirty="0">
                <a:solidFill>
                  <a:srgbClr val="A3B3CD"/>
                </a:solidFill>
                <a:latin typeface=".SF NS"/>
              </a:rPr>
              <a:t> </a:t>
            </a:r>
            <a:r>
              <a:rPr lang="en-GB" sz="1200" i="1" dirty="0" err="1">
                <a:solidFill>
                  <a:srgbClr val="A3B3CD"/>
                </a:solidFill>
                <a:latin typeface=".SF NS"/>
              </a:rPr>
              <a:t>valeur</a:t>
            </a:r>
            <a:r>
              <a:rPr lang="en-GB" sz="1200" i="1" dirty="0">
                <a:solidFill>
                  <a:srgbClr val="A3B3CD"/>
                </a:solidFill>
                <a:latin typeface=".SF NS"/>
              </a:rPr>
              <a:t> </a:t>
            </a:r>
            <a:r>
              <a:rPr lang="en-GB" sz="1200" i="1" dirty="0" err="1">
                <a:solidFill>
                  <a:srgbClr val="A3B3CD"/>
                </a:solidFill>
                <a:latin typeface=".SF NS"/>
              </a:rPr>
              <a:t>aberrante</a:t>
            </a:r>
            <a:r>
              <a:rPr lang="en-GB" sz="1200" i="1" dirty="0">
                <a:solidFill>
                  <a:srgbClr val="A3B3CD"/>
                </a:solidFill>
                <a:latin typeface=".SF NS"/>
              </a:rPr>
              <a:t>.</a:t>
            </a:r>
          </a:p>
          <a:p>
            <a:pPr fontAlgn="base"/>
            <a:endParaRPr lang="en-GB" sz="1200" i="1" dirty="0">
              <a:solidFill>
                <a:srgbClr val="A3B3CD"/>
              </a:solidFill>
              <a:latin typeface=".SF NS"/>
            </a:endParaRPr>
          </a:p>
          <a:p>
            <a:pPr fontAlgn="base"/>
            <a:r>
              <a:rPr lang="en-GB" sz="1200" i="1" dirty="0">
                <a:solidFill>
                  <a:srgbClr val="A3B3CD"/>
                </a:solidFill>
                <a:latin typeface=".SF NS"/>
              </a:rPr>
              <a:t>=&gt; </a:t>
            </a:r>
            <a:r>
              <a:rPr lang="en-GB" sz="1200" i="1" dirty="0" err="1">
                <a:solidFill>
                  <a:srgbClr val="A3B3CD"/>
                </a:solidFill>
                <a:latin typeface=".SF NS"/>
              </a:rPr>
              <a:t>Donc</a:t>
            </a:r>
            <a:r>
              <a:rPr lang="en-GB" sz="1200" i="1" dirty="0">
                <a:solidFill>
                  <a:srgbClr val="A3B3CD"/>
                </a:solidFill>
                <a:latin typeface=".SF NS"/>
              </a:rPr>
              <a:t> il </a:t>
            </a:r>
            <a:r>
              <a:rPr lang="en-GB" sz="1200" i="1" dirty="0" err="1">
                <a:solidFill>
                  <a:srgbClr val="A3B3CD"/>
                </a:solidFill>
                <a:latin typeface=".SF NS"/>
              </a:rPr>
              <a:t>faudra</a:t>
            </a:r>
            <a:r>
              <a:rPr lang="en-GB" sz="1200" i="1" dirty="0">
                <a:solidFill>
                  <a:srgbClr val="A3B3CD"/>
                </a:solidFill>
                <a:latin typeface=".SF NS"/>
              </a:rPr>
              <a:t> </a:t>
            </a:r>
            <a:r>
              <a:rPr lang="en-GB" sz="1200" i="1" dirty="0" err="1">
                <a:solidFill>
                  <a:srgbClr val="A3B3CD"/>
                </a:solidFill>
                <a:latin typeface=".SF NS"/>
              </a:rPr>
              <a:t>corriger</a:t>
            </a:r>
            <a:r>
              <a:rPr lang="en-GB" sz="1200" i="1" dirty="0">
                <a:solidFill>
                  <a:srgbClr val="A3B3CD"/>
                </a:solidFill>
                <a:latin typeface=".SF NS"/>
              </a:rPr>
              <a:t> les données </a:t>
            </a:r>
            <a:r>
              <a:rPr lang="en-GB" sz="1200" i="1" dirty="0" err="1">
                <a:solidFill>
                  <a:srgbClr val="A3B3CD"/>
                </a:solidFill>
                <a:latin typeface=".SF NS"/>
              </a:rPr>
              <a:t>aberrantes</a:t>
            </a:r>
            <a:r>
              <a:rPr lang="en-GB" sz="1200" i="1" dirty="0">
                <a:solidFill>
                  <a:srgbClr val="A3B3CD"/>
                </a:solidFill>
                <a:latin typeface=".SF NS"/>
              </a:rPr>
              <a:t> et commenter les </a:t>
            </a:r>
            <a:r>
              <a:rPr lang="en-GB" sz="1200" i="1" dirty="0" err="1">
                <a:solidFill>
                  <a:srgbClr val="A3B3CD"/>
                </a:solidFill>
                <a:latin typeface=".SF NS"/>
              </a:rPr>
              <a:t>asymétries</a:t>
            </a:r>
            <a:endParaRPr lang="en-GB" sz="1200" i="1" dirty="0">
              <a:solidFill>
                <a:srgbClr val="A3B3CD"/>
              </a:solidFill>
              <a:latin typeface=".SF NS"/>
            </a:endParaRPr>
          </a:p>
        </p:txBody>
      </p:sp>
      <p:sp>
        <p:nvSpPr>
          <p:cNvPr id="13" name="TextBox 12">
            <a:extLst>
              <a:ext uri="{FF2B5EF4-FFF2-40B4-BE49-F238E27FC236}">
                <a16:creationId xmlns:a16="http://schemas.microsoft.com/office/drawing/2014/main" id="{A6684E9E-7279-4C09-8758-417ECD009C4B}"/>
              </a:ext>
            </a:extLst>
          </p:cNvPr>
          <p:cNvSpPr txBox="1"/>
          <p:nvPr/>
        </p:nvSpPr>
        <p:spPr>
          <a:xfrm>
            <a:off x="1791472" y="1300545"/>
            <a:ext cx="9083154" cy="400110"/>
          </a:xfrm>
          <a:prstGeom prst="rect">
            <a:avLst/>
          </a:prstGeom>
          <a:noFill/>
        </p:spPr>
        <p:txBody>
          <a:bodyPr wrap="square">
            <a:spAutoFit/>
          </a:bodyPr>
          <a:lstStyle/>
          <a:p>
            <a:pPr fontAlgn="base"/>
            <a:r>
              <a:rPr lang="en-GB" sz="2000" b="1" dirty="0">
                <a:solidFill>
                  <a:srgbClr val="A3B3CD"/>
                </a:solidFill>
                <a:latin typeface=".SF NS"/>
              </a:rPr>
              <a:t>Detection of outliers</a:t>
            </a:r>
          </a:p>
        </p:txBody>
      </p:sp>
      <p:grpSp>
        <p:nvGrpSpPr>
          <p:cNvPr id="15" name="Group 14">
            <a:extLst>
              <a:ext uri="{FF2B5EF4-FFF2-40B4-BE49-F238E27FC236}">
                <a16:creationId xmlns:a16="http://schemas.microsoft.com/office/drawing/2014/main" id="{F288511C-BA33-BE00-B1B6-0DFAB006A728}"/>
              </a:ext>
            </a:extLst>
          </p:cNvPr>
          <p:cNvGrpSpPr/>
          <p:nvPr/>
        </p:nvGrpSpPr>
        <p:grpSpPr>
          <a:xfrm>
            <a:off x="81959" y="-52565"/>
            <a:ext cx="11897967" cy="1047305"/>
            <a:chOff x="81959" y="-52565"/>
            <a:chExt cx="11897967" cy="1047305"/>
          </a:xfrm>
        </p:grpSpPr>
        <p:sp>
          <p:nvSpPr>
            <p:cNvPr id="16" name="Rounded Rectangle 15">
              <a:extLst>
                <a:ext uri="{FF2B5EF4-FFF2-40B4-BE49-F238E27FC236}">
                  <a16:creationId xmlns:a16="http://schemas.microsoft.com/office/drawing/2014/main" id="{AA74B5F3-A370-D59D-5373-23EFE97835F0}"/>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3496A73A-077C-6E71-27BE-DE0CED517B38}"/>
                </a:ext>
              </a:extLst>
            </p:cNvPr>
            <p:cNvSpPr/>
            <p:nvPr/>
          </p:nvSpPr>
          <p:spPr>
            <a:xfrm>
              <a:off x="6920011"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4D0DAC54-181E-C415-6468-286CB877BC28}"/>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7FEAE81A-91AA-6669-3617-989CB4DA5DDF}"/>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5CB151A0-793F-A424-6418-E86DD804F598}"/>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D3BF66F2-879D-6CFB-B9A2-7CF9C0F1A808}"/>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2" name="Rounded Rectangle 21">
              <a:extLst>
                <a:ext uri="{FF2B5EF4-FFF2-40B4-BE49-F238E27FC236}">
                  <a16:creationId xmlns:a16="http://schemas.microsoft.com/office/drawing/2014/main" id="{2199F68C-986D-0A45-7151-E803BB8CC12B}"/>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3" name="Right Brace 22">
              <a:extLst>
                <a:ext uri="{FF2B5EF4-FFF2-40B4-BE49-F238E27FC236}">
                  <a16:creationId xmlns:a16="http://schemas.microsoft.com/office/drawing/2014/main" id="{F394A40B-9565-2302-A34A-EE5B3CC17F4F}"/>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8" name="TextBox 27">
              <a:extLst>
                <a:ext uri="{FF2B5EF4-FFF2-40B4-BE49-F238E27FC236}">
                  <a16:creationId xmlns:a16="http://schemas.microsoft.com/office/drawing/2014/main" id="{36B351EC-04D4-AF92-0FD4-1E0A6E02ABDC}"/>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grpSp>
        <p:nvGrpSpPr>
          <p:cNvPr id="2" name="Group 1">
            <a:extLst>
              <a:ext uri="{FF2B5EF4-FFF2-40B4-BE49-F238E27FC236}">
                <a16:creationId xmlns:a16="http://schemas.microsoft.com/office/drawing/2014/main" id="{70B66E67-B939-7CAE-F0A6-DD85A24EEF2D}"/>
              </a:ext>
            </a:extLst>
          </p:cNvPr>
          <p:cNvGrpSpPr/>
          <p:nvPr/>
        </p:nvGrpSpPr>
        <p:grpSpPr>
          <a:xfrm>
            <a:off x="-71676" y="1060174"/>
            <a:ext cx="1862104" cy="5863260"/>
            <a:chOff x="-71676" y="1060174"/>
            <a:chExt cx="1862104" cy="5863260"/>
          </a:xfrm>
        </p:grpSpPr>
        <p:sp>
          <p:nvSpPr>
            <p:cNvPr id="3" name="TextBox 2">
              <a:extLst>
                <a:ext uri="{FF2B5EF4-FFF2-40B4-BE49-F238E27FC236}">
                  <a16:creationId xmlns:a16="http://schemas.microsoft.com/office/drawing/2014/main" id="{4F0211D8-F79A-5943-2D98-C98511D9927A}"/>
                </a:ext>
              </a:extLst>
            </p:cNvPr>
            <p:cNvSpPr txBox="1"/>
            <p:nvPr/>
          </p:nvSpPr>
          <p:spPr>
            <a:xfrm>
              <a:off x="-71676" y="1106457"/>
              <a:ext cx="1862104" cy="5816977"/>
            </a:xfrm>
            <a:prstGeom prst="rect">
              <a:avLst/>
            </a:prstGeom>
            <a:noFill/>
          </p:spPr>
          <p:txBody>
            <a:bodyPr wrap="square">
              <a:spAutoFit/>
            </a:bodyPr>
            <a:lstStyle/>
            <a:p>
              <a:pPr fontAlgn="base"/>
              <a:r>
                <a:rPr lang="en-GB" sz="1200" b="1" i="1" dirty="0">
                  <a:solidFill>
                    <a:srgbClr val="D2D9E5"/>
                  </a:solidFill>
                  <a:latin typeface=".SF NS"/>
                </a:rPr>
                <a:t>Data distribution analysis</a:t>
              </a:r>
            </a:p>
            <a:p>
              <a:pPr fontAlgn="base"/>
              <a:endParaRPr lang="en-GB" sz="1200" b="1" i="1" dirty="0">
                <a:solidFill>
                  <a:srgbClr val="A3B3CD"/>
                </a:solidFill>
                <a:latin typeface=".SF NS"/>
              </a:endParaRPr>
            </a:p>
            <a:p>
              <a:pPr fontAlgn="base"/>
              <a:endParaRPr lang="en-GB" sz="1200" b="1" i="1" dirty="0">
                <a:solidFill>
                  <a:srgbClr val="A3B3CD"/>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skewness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A3B3CD"/>
                  </a:solidFill>
                  <a:latin typeface=".SF NS"/>
                </a:rPr>
                <a:t>Detection of outliers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Sign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After each date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Halfway through meeting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2 analysis</a:t>
              </a:r>
            </a:p>
          </p:txBody>
        </p:sp>
        <p:cxnSp>
          <p:nvCxnSpPr>
            <p:cNvPr id="4" name="Straight Connector 3">
              <a:extLst>
                <a:ext uri="{FF2B5EF4-FFF2-40B4-BE49-F238E27FC236}">
                  <a16:creationId xmlns:a16="http://schemas.microsoft.com/office/drawing/2014/main" id="{61D901CB-2DF6-712E-CED5-4C3E616F0C66}"/>
                </a:ext>
              </a:extLst>
            </p:cNvPr>
            <p:cNvCxnSpPr>
              <a:cxnSpLocks/>
            </p:cNvCxnSpPr>
            <p:nvPr/>
          </p:nvCxnSpPr>
          <p:spPr>
            <a:xfrm flipH="1">
              <a:off x="1745172" y="1060174"/>
              <a:ext cx="15099" cy="5797826"/>
            </a:xfrm>
            <a:prstGeom prst="line">
              <a:avLst/>
            </a:prstGeom>
            <a:ln w="22225">
              <a:solidFill>
                <a:srgbClr val="A3B3CD"/>
              </a:solidFill>
            </a:ln>
          </p:spPr>
          <p:style>
            <a:lnRef idx="2">
              <a:schemeClr val="accent1"/>
            </a:lnRef>
            <a:fillRef idx="0">
              <a:schemeClr val="accent1"/>
            </a:fillRef>
            <a:effectRef idx="1">
              <a:schemeClr val="accent1"/>
            </a:effectRef>
            <a:fontRef idx="minor">
              <a:schemeClr val="tx1"/>
            </a:fontRef>
          </p:style>
        </p:cxnSp>
        <p:cxnSp>
          <p:nvCxnSpPr>
            <p:cNvPr id="5" name="Straight Arrow Connector 4">
              <a:extLst>
                <a:ext uri="{FF2B5EF4-FFF2-40B4-BE49-F238E27FC236}">
                  <a16:creationId xmlns:a16="http://schemas.microsoft.com/office/drawing/2014/main" id="{80511170-7D5C-FDB5-3E12-498351E18354}"/>
                </a:ext>
              </a:extLst>
            </p:cNvPr>
            <p:cNvCxnSpPr/>
            <p:nvPr/>
          </p:nvCxnSpPr>
          <p:spPr>
            <a:xfrm>
              <a:off x="887983" y="1388125"/>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6" name="Straight Arrow Connector 5">
              <a:extLst>
                <a:ext uri="{FF2B5EF4-FFF2-40B4-BE49-F238E27FC236}">
                  <a16:creationId xmlns:a16="http://schemas.microsoft.com/office/drawing/2014/main" id="{F4F8DD84-D5BD-6CFA-C140-6AE4FD82B7C4}"/>
                </a:ext>
              </a:extLst>
            </p:cNvPr>
            <p:cNvCxnSpPr/>
            <p:nvPr/>
          </p:nvCxnSpPr>
          <p:spPr>
            <a:xfrm>
              <a:off x="888838" y="213729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8" name="Straight Arrow Connector 7">
              <a:extLst>
                <a:ext uri="{FF2B5EF4-FFF2-40B4-BE49-F238E27FC236}">
                  <a16:creationId xmlns:a16="http://schemas.microsoft.com/office/drawing/2014/main" id="{8E0D95D5-B4E2-2EFA-79C3-33C08F5E0EB7}"/>
                </a:ext>
              </a:extLst>
            </p:cNvPr>
            <p:cNvCxnSpPr/>
            <p:nvPr/>
          </p:nvCxnSpPr>
          <p:spPr>
            <a:xfrm>
              <a:off x="887983" y="290410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C548491E-5CA0-C0DC-60D1-EF6B6B53A7AE}"/>
                </a:ext>
              </a:extLst>
            </p:cNvPr>
            <p:cNvCxnSpPr/>
            <p:nvPr/>
          </p:nvCxnSpPr>
          <p:spPr>
            <a:xfrm>
              <a:off x="898463" y="358335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1B31968A-5D09-0BB6-87B4-5664F7BDC69C}"/>
                </a:ext>
              </a:extLst>
            </p:cNvPr>
            <p:cNvCxnSpPr/>
            <p:nvPr/>
          </p:nvCxnSpPr>
          <p:spPr>
            <a:xfrm>
              <a:off x="898463" y="438034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5A030582-014C-D627-F9F0-214B606F9FA8}"/>
                </a:ext>
              </a:extLst>
            </p:cNvPr>
            <p:cNvCxnSpPr/>
            <p:nvPr/>
          </p:nvCxnSpPr>
          <p:spPr>
            <a:xfrm>
              <a:off x="914420" y="5191442"/>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a:extLst>
                <a:ext uri="{FF2B5EF4-FFF2-40B4-BE49-F238E27FC236}">
                  <a16:creationId xmlns:a16="http://schemas.microsoft.com/office/drawing/2014/main" id="{B0F9542D-A586-01D3-B570-6DD798D04158}"/>
                </a:ext>
              </a:extLst>
            </p:cNvPr>
            <p:cNvCxnSpPr/>
            <p:nvPr/>
          </p:nvCxnSpPr>
          <p:spPr>
            <a:xfrm>
              <a:off x="904794" y="6001546"/>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0119355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dirty="0"/>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12" name="TextBox 11">
            <a:extLst>
              <a:ext uri="{FF2B5EF4-FFF2-40B4-BE49-F238E27FC236}">
                <a16:creationId xmlns:a16="http://schemas.microsoft.com/office/drawing/2014/main" id="{E9F523C7-AD6B-27FD-46C7-6F0EBA36EC2A}"/>
              </a:ext>
            </a:extLst>
          </p:cNvPr>
          <p:cNvSpPr txBox="1"/>
          <p:nvPr/>
        </p:nvSpPr>
        <p:spPr>
          <a:xfrm>
            <a:off x="1714297" y="1195944"/>
            <a:ext cx="9752783" cy="400110"/>
          </a:xfrm>
          <a:prstGeom prst="rect">
            <a:avLst/>
          </a:prstGeom>
          <a:noFill/>
        </p:spPr>
        <p:txBody>
          <a:bodyPr wrap="square">
            <a:spAutoFit/>
          </a:bodyPr>
          <a:lstStyle/>
          <a:p>
            <a:pPr fontAlgn="base"/>
            <a:r>
              <a:rPr lang="en-GB" sz="2000" b="1" dirty="0">
                <a:solidFill>
                  <a:srgbClr val="A3B3CD"/>
                </a:solidFill>
                <a:latin typeface=".SF NS"/>
              </a:rPr>
              <a:t>Sign up analysis</a:t>
            </a:r>
          </a:p>
        </p:txBody>
      </p:sp>
      <p:grpSp>
        <p:nvGrpSpPr>
          <p:cNvPr id="14" name="Group 13">
            <a:extLst>
              <a:ext uri="{FF2B5EF4-FFF2-40B4-BE49-F238E27FC236}">
                <a16:creationId xmlns:a16="http://schemas.microsoft.com/office/drawing/2014/main" id="{B8EFB3D9-5468-6493-83D4-F9AF766EEADD}"/>
              </a:ext>
            </a:extLst>
          </p:cNvPr>
          <p:cNvGrpSpPr/>
          <p:nvPr/>
        </p:nvGrpSpPr>
        <p:grpSpPr>
          <a:xfrm>
            <a:off x="81959" y="-52565"/>
            <a:ext cx="11897967" cy="1047305"/>
            <a:chOff x="81959" y="-52565"/>
            <a:chExt cx="11897967" cy="1047305"/>
          </a:xfrm>
        </p:grpSpPr>
        <p:sp>
          <p:nvSpPr>
            <p:cNvPr id="15" name="Rounded Rectangle 14">
              <a:extLst>
                <a:ext uri="{FF2B5EF4-FFF2-40B4-BE49-F238E27FC236}">
                  <a16:creationId xmlns:a16="http://schemas.microsoft.com/office/drawing/2014/main" id="{F5EE9514-D2DC-5330-445B-AEC608750838}"/>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6" name="Rounded Rectangle 15">
              <a:extLst>
                <a:ext uri="{FF2B5EF4-FFF2-40B4-BE49-F238E27FC236}">
                  <a16:creationId xmlns:a16="http://schemas.microsoft.com/office/drawing/2014/main" id="{8C69CD45-AF43-C698-1D7F-5DD6F799CB4E}"/>
                </a:ext>
              </a:extLst>
            </p:cNvPr>
            <p:cNvSpPr/>
            <p:nvPr/>
          </p:nvSpPr>
          <p:spPr>
            <a:xfrm>
              <a:off x="6920011"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B490B9C3-9DA9-10DA-7684-F68AA76904AB}"/>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803102CA-58CF-A775-160C-0956297CEE00}"/>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B53498C8-5C59-F94E-3A88-9600238456DA}"/>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BCC9D02C-CE1F-276C-2CFF-B540DFD6D50A}"/>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64223288-7910-DE52-D739-8B41645C4C7D}"/>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2" name="Right Brace 21">
              <a:extLst>
                <a:ext uri="{FF2B5EF4-FFF2-40B4-BE49-F238E27FC236}">
                  <a16:creationId xmlns:a16="http://schemas.microsoft.com/office/drawing/2014/main" id="{10A9D80E-149F-85B3-9653-1BABB17C7FB0}"/>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3" name="TextBox 22">
              <a:extLst>
                <a:ext uri="{FF2B5EF4-FFF2-40B4-BE49-F238E27FC236}">
                  <a16:creationId xmlns:a16="http://schemas.microsoft.com/office/drawing/2014/main" id="{427B8A02-9EE2-332C-1A01-C9B32A0094C0}"/>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
        <p:nvSpPr>
          <p:cNvPr id="3" name="TextBox 2">
            <a:extLst>
              <a:ext uri="{FF2B5EF4-FFF2-40B4-BE49-F238E27FC236}">
                <a16:creationId xmlns:a16="http://schemas.microsoft.com/office/drawing/2014/main" id="{BD87CD75-0CC3-B81B-EE5D-5EA596E4D3C2}"/>
              </a:ext>
            </a:extLst>
          </p:cNvPr>
          <p:cNvSpPr txBox="1"/>
          <p:nvPr/>
        </p:nvSpPr>
        <p:spPr>
          <a:xfrm>
            <a:off x="1722783" y="2383465"/>
            <a:ext cx="10189196" cy="1569660"/>
          </a:xfrm>
          <a:prstGeom prst="rect">
            <a:avLst/>
          </a:prstGeom>
          <a:noFill/>
        </p:spPr>
        <p:txBody>
          <a:bodyPr wrap="square">
            <a:spAutoFit/>
          </a:bodyPr>
          <a:lstStyle/>
          <a:p>
            <a:pPr fontAlgn="base"/>
            <a:r>
              <a:rPr lang="en-GB" sz="1200" dirty="0">
                <a:solidFill>
                  <a:srgbClr val="A3B3CD"/>
                </a:solidFill>
                <a:latin typeface=".SF NS"/>
              </a:rPr>
              <a:t>How important is it to you (on a scale of 1-10) that a person you date be of the same racial/ethnic background? =&gt; ‘</a:t>
            </a:r>
            <a:r>
              <a:rPr lang="en-GB" sz="1200" dirty="0" err="1">
                <a:solidFill>
                  <a:srgbClr val="A3B3CD"/>
                </a:solidFill>
                <a:latin typeface=".SF NS"/>
              </a:rPr>
              <a:t>imprace</a:t>
            </a:r>
            <a:r>
              <a:rPr lang="en-GB" sz="1200" dirty="0">
                <a:solidFill>
                  <a:srgbClr val="A3B3CD"/>
                </a:solidFill>
                <a:latin typeface=".SF NS"/>
              </a:rPr>
              <a:t>’</a:t>
            </a:r>
          </a:p>
          <a:p>
            <a:pPr fontAlgn="base"/>
            <a:r>
              <a:rPr lang="en-US" sz="1200" dirty="0">
                <a:solidFill>
                  <a:srgbClr val="A3B3CD"/>
                </a:solidFill>
                <a:latin typeface=".SF NS"/>
              </a:rPr>
              <a:t>How important is it to you (on a scale of 1-10) that a person you date be of the same religious background?</a:t>
            </a:r>
            <a:r>
              <a:rPr lang="en-CH" sz="1200" dirty="0">
                <a:solidFill>
                  <a:srgbClr val="A3B3CD"/>
                </a:solidFill>
                <a:latin typeface=".SF NS"/>
              </a:rPr>
              <a:t> </a:t>
            </a:r>
            <a:r>
              <a:rPr lang="en-GB" sz="1200" dirty="0">
                <a:solidFill>
                  <a:srgbClr val="A3B3CD"/>
                </a:solidFill>
                <a:latin typeface=".SF NS"/>
              </a:rPr>
              <a:t> =&gt; ‘</a:t>
            </a:r>
            <a:r>
              <a:rPr lang="en-US" sz="1200" dirty="0" err="1">
                <a:solidFill>
                  <a:srgbClr val="A3B3CD"/>
                </a:solidFill>
                <a:latin typeface=".SF NS"/>
              </a:rPr>
              <a:t>imprelig</a:t>
            </a:r>
            <a:r>
              <a:rPr lang="en-US" sz="1200" dirty="0">
                <a:solidFill>
                  <a:srgbClr val="A3B3CD"/>
                </a:solidFill>
                <a:latin typeface=".SF NS"/>
              </a:rPr>
              <a:t>’</a:t>
            </a:r>
            <a:r>
              <a:rPr lang="en-CH" sz="1200" dirty="0">
                <a:solidFill>
                  <a:srgbClr val="A3B3CD"/>
                </a:solidFill>
                <a:latin typeface=".SF NS"/>
              </a:rPr>
              <a:t> </a:t>
            </a:r>
          </a:p>
          <a:p>
            <a:pPr fontAlgn="base"/>
            <a:r>
              <a:rPr lang="en-CH" sz="1200" dirty="0">
                <a:solidFill>
                  <a:srgbClr val="A3B3CD"/>
                </a:solidFill>
                <a:latin typeface=".SF NS"/>
              </a:rPr>
              <a:t># </a:t>
            </a:r>
            <a:r>
              <a:rPr lang="en-US" sz="1200" dirty="0">
                <a:solidFill>
                  <a:srgbClr val="A3B3CD"/>
                </a:solidFill>
                <a:latin typeface=".SF NS"/>
              </a:rPr>
              <a:t>Where are you from originally (before coming to Columbia)? From =&gt; je le </a:t>
            </a:r>
            <a:r>
              <a:rPr lang="en-US" sz="1200" dirty="0" err="1">
                <a:solidFill>
                  <a:srgbClr val="A3B3CD"/>
                </a:solidFill>
                <a:latin typeface=".SF NS"/>
              </a:rPr>
              <a:t>mettrai</a:t>
            </a:r>
            <a:r>
              <a:rPr lang="en-US" sz="1200" dirty="0">
                <a:solidFill>
                  <a:srgbClr val="A3B3CD"/>
                </a:solidFill>
                <a:latin typeface=".SF NS"/>
              </a:rPr>
              <a:t> que </a:t>
            </a:r>
            <a:r>
              <a:rPr lang="en-US" sz="1200" dirty="0" err="1">
                <a:solidFill>
                  <a:srgbClr val="A3B3CD"/>
                </a:solidFill>
                <a:latin typeface=".SF NS"/>
              </a:rPr>
              <a:t>si</a:t>
            </a:r>
            <a:r>
              <a:rPr lang="en-US" sz="1200" dirty="0">
                <a:solidFill>
                  <a:srgbClr val="A3B3CD"/>
                </a:solidFill>
                <a:latin typeface=".SF NS"/>
              </a:rPr>
              <a:t> on </a:t>
            </a:r>
            <a:r>
              <a:rPr lang="en-US" sz="1200" dirty="0" err="1">
                <a:solidFill>
                  <a:srgbClr val="A3B3CD"/>
                </a:solidFill>
                <a:latin typeface=".SF NS"/>
              </a:rPr>
              <a:t>réduit</a:t>
            </a:r>
            <a:r>
              <a:rPr lang="en-US" sz="1200" dirty="0">
                <a:solidFill>
                  <a:srgbClr val="A3B3CD"/>
                </a:solidFill>
                <a:latin typeface=".SF NS"/>
              </a:rPr>
              <a:t> </a:t>
            </a:r>
            <a:r>
              <a:rPr lang="en-US" sz="1200" dirty="0" err="1">
                <a:solidFill>
                  <a:srgbClr val="A3B3CD"/>
                </a:solidFill>
                <a:latin typeface=".SF NS"/>
              </a:rPr>
              <a:t>sensiblement</a:t>
            </a:r>
            <a:r>
              <a:rPr lang="en-US" sz="1200" dirty="0">
                <a:solidFill>
                  <a:srgbClr val="A3B3CD"/>
                </a:solidFill>
                <a:latin typeface=".SF NS"/>
              </a:rPr>
              <a:t> la </a:t>
            </a:r>
            <a:r>
              <a:rPr lang="en-US" sz="1200" dirty="0" err="1">
                <a:solidFill>
                  <a:srgbClr val="A3B3CD"/>
                </a:solidFill>
                <a:latin typeface=".SF NS"/>
              </a:rPr>
              <a:t>catégorisation</a:t>
            </a:r>
            <a:r>
              <a:rPr lang="en-US" sz="1200" dirty="0">
                <a:solidFill>
                  <a:srgbClr val="A3B3CD"/>
                </a:solidFill>
                <a:latin typeface=".SF NS"/>
              </a:rPr>
              <a:t> genre par </a:t>
            </a:r>
            <a:r>
              <a:rPr lang="en-US" sz="1200" dirty="0" err="1">
                <a:solidFill>
                  <a:srgbClr val="A3B3CD"/>
                </a:solidFill>
                <a:latin typeface=".SF NS"/>
              </a:rPr>
              <a:t>etat</a:t>
            </a:r>
            <a:r>
              <a:rPr lang="en-US" sz="1200" dirty="0">
                <a:solidFill>
                  <a:srgbClr val="A3B3CD"/>
                </a:solidFill>
                <a:latin typeface=".SF NS"/>
              </a:rPr>
              <a:t> </a:t>
            </a:r>
            <a:r>
              <a:rPr lang="en-US" sz="1200" dirty="0" err="1">
                <a:solidFill>
                  <a:srgbClr val="A3B3CD"/>
                </a:solidFill>
                <a:latin typeface=".SF NS"/>
              </a:rPr>
              <a:t>plutot</a:t>
            </a:r>
            <a:r>
              <a:rPr lang="en-US" sz="1200" dirty="0">
                <a:solidFill>
                  <a:srgbClr val="A3B3CD"/>
                </a:solidFill>
                <a:latin typeface=".SF NS"/>
              </a:rPr>
              <a:t> que par </a:t>
            </a:r>
            <a:r>
              <a:rPr lang="en-US" sz="1200" dirty="0" err="1">
                <a:solidFill>
                  <a:srgbClr val="A3B3CD"/>
                </a:solidFill>
                <a:latin typeface=".SF NS"/>
              </a:rPr>
              <a:t>ville</a:t>
            </a:r>
            <a:endParaRPr lang="en-US" sz="1200" dirty="0">
              <a:solidFill>
                <a:srgbClr val="A3B3CD"/>
              </a:solidFill>
              <a:latin typeface=".SF NS"/>
            </a:endParaRPr>
          </a:p>
          <a:p>
            <a:pPr fontAlgn="base"/>
            <a:r>
              <a:rPr lang="en-US" sz="1200" dirty="0">
                <a:solidFill>
                  <a:srgbClr val="A3B3CD"/>
                </a:solidFill>
                <a:latin typeface=".SF NS"/>
              </a:rPr>
              <a:t># What was the zip code of the area where you grew up? ’</a:t>
            </a:r>
            <a:r>
              <a:rPr lang="en-US" sz="1200" dirty="0" err="1">
                <a:solidFill>
                  <a:srgbClr val="A3B3CD"/>
                </a:solidFill>
                <a:latin typeface=".SF NS"/>
              </a:rPr>
              <a:t>zipcode</a:t>
            </a:r>
            <a:r>
              <a:rPr lang="en-US" sz="1200" dirty="0">
                <a:solidFill>
                  <a:srgbClr val="A3B3CD"/>
                </a:solidFill>
                <a:latin typeface=".SF NS"/>
              </a:rPr>
              <a:t>’ </a:t>
            </a:r>
            <a:r>
              <a:rPr lang="en-US" sz="1200" dirty="0" err="1">
                <a:solidFill>
                  <a:srgbClr val="A3B3CD"/>
                </a:solidFill>
                <a:latin typeface=".SF NS"/>
              </a:rPr>
              <a:t>peut</a:t>
            </a:r>
            <a:r>
              <a:rPr lang="en-US" sz="1200" dirty="0">
                <a:solidFill>
                  <a:srgbClr val="A3B3CD"/>
                </a:solidFill>
                <a:latin typeface=".SF NS"/>
              </a:rPr>
              <a:t> </a:t>
            </a:r>
            <a:r>
              <a:rPr lang="en-US" sz="1200" dirty="0" err="1">
                <a:solidFill>
                  <a:srgbClr val="A3B3CD"/>
                </a:solidFill>
                <a:latin typeface=".SF NS"/>
              </a:rPr>
              <a:t>etre</a:t>
            </a:r>
            <a:r>
              <a:rPr lang="en-US" sz="1200" dirty="0">
                <a:solidFill>
                  <a:srgbClr val="A3B3CD"/>
                </a:solidFill>
                <a:latin typeface=".SF NS"/>
              </a:rPr>
              <a:t> </a:t>
            </a:r>
            <a:r>
              <a:rPr lang="en-US" sz="1200" dirty="0" err="1">
                <a:solidFill>
                  <a:srgbClr val="A3B3CD"/>
                </a:solidFill>
                <a:latin typeface=".SF NS"/>
              </a:rPr>
              <a:t>pourrait</a:t>
            </a:r>
            <a:r>
              <a:rPr lang="en-US" sz="1200" dirty="0">
                <a:solidFill>
                  <a:srgbClr val="A3B3CD"/>
                </a:solidFill>
                <a:latin typeface=".SF NS"/>
              </a:rPr>
              <a:t> on faire dans l étape d après </a:t>
            </a:r>
            <a:r>
              <a:rPr lang="en-US" sz="1200" dirty="0" err="1">
                <a:solidFill>
                  <a:srgbClr val="A3B3CD"/>
                </a:solidFill>
                <a:latin typeface=".SF NS"/>
              </a:rPr>
              <a:t>une</a:t>
            </a:r>
            <a:r>
              <a:rPr lang="en-US" sz="1200" dirty="0">
                <a:solidFill>
                  <a:srgbClr val="A3B3CD"/>
                </a:solidFill>
                <a:latin typeface=".SF NS"/>
              </a:rPr>
              <a:t> correlation entre les gens qui </a:t>
            </a:r>
            <a:r>
              <a:rPr lang="en-US" sz="1200" dirty="0" err="1">
                <a:solidFill>
                  <a:srgbClr val="A3B3CD"/>
                </a:solidFill>
                <a:latin typeface=".SF NS"/>
              </a:rPr>
              <a:t>ont</a:t>
            </a:r>
            <a:r>
              <a:rPr lang="en-US" sz="1200" dirty="0">
                <a:solidFill>
                  <a:srgbClr val="A3B3CD"/>
                </a:solidFill>
                <a:latin typeface=".SF NS"/>
              </a:rPr>
              <a:t> </a:t>
            </a:r>
            <a:r>
              <a:rPr lang="en-US" sz="1200" dirty="0" err="1">
                <a:solidFill>
                  <a:srgbClr val="A3B3CD"/>
                </a:solidFill>
                <a:latin typeface=".SF NS"/>
              </a:rPr>
              <a:t>bougé</a:t>
            </a:r>
            <a:r>
              <a:rPr lang="en-US" sz="1200" dirty="0">
                <a:solidFill>
                  <a:srgbClr val="A3B3CD"/>
                </a:solidFill>
                <a:latin typeface=".SF NS"/>
              </a:rPr>
              <a:t> et </a:t>
            </a:r>
            <a:r>
              <a:rPr lang="en-US" sz="1200" dirty="0" err="1">
                <a:solidFill>
                  <a:srgbClr val="A3B3CD"/>
                </a:solidFill>
                <a:latin typeface=".SF NS"/>
              </a:rPr>
              <a:t>ceux</a:t>
            </a:r>
            <a:r>
              <a:rPr lang="en-US" sz="1200" dirty="0">
                <a:solidFill>
                  <a:srgbClr val="A3B3CD"/>
                </a:solidFill>
                <a:latin typeface=".SF NS"/>
              </a:rPr>
              <a:t> qui </a:t>
            </a:r>
            <a:r>
              <a:rPr lang="en-US" sz="1200" dirty="0" err="1">
                <a:solidFill>
                  <a:srgbClr val="A3B3CD"/>
                </a:solidFill>
                <a:latin typeface=".SF NS"/>
              </a:rPr>
              <a:t>sont</a:t>
            </a:r>
            <a:r>
              <a:rPr lang="en-US" sz="1200" dirty="0">
                <a:solidFill>
                  <a:srgbClr val="A3B3CD"/>
                </a:solidFill>
                <a:latin typeface=".SF NS"/>
              </a:rPr>
              <a:t> </a:t>
            </a:r>
            <a:r>
              <a:rPr lang="en-US" sz="1200" dirty="0" err="1">
                <a:solidFill>
                  <a:srgbClr val="A3B3CD"/>
                </a:solidFill>
                <a:latin typeface=".SF NS"/>
              </a:rPr>
              <a:t>restés</a:t>
            </a:r>
            <a:r>
              <a:rPr lang="en-US" sz="1200" dirty="0">
                <a:solidFill>
                  <a:srgbClr val="A3B3CD"/>
                </a:solidFill>
                <a:latin typeface=".SF NS"/>
              </a:rPr>
              <a:t> sur place? Est </a:t>
            </a:r>
            <a:r>
              <a:rPr lang="en-US" sz="1200" dirty="0" err="1">
                <a:solidFill>
                  <a:srgbClr val="A3B3CD"/>
                </a:solidFill>
                <a:latin typeface=".SF NS"/>
              </a:rPr>
              <a:t>ce</a:t>
            </a:r>
            <a:r>
              <a:rPr lang="en-US" sz="1200" dirty="0">
                <a:solidFill>
                  <a:srgbClr val="A3B3CD"/>
                </a:solidFill>
                <a:latin typeface=".SF NS"/>
              </a:rPr>
              <a:t> que le fait de </a:t>
            </a:r>
            <a:r>
              <a:rPr lang="en-US" sz="1200" dirty="0" err="1">
                <a:solidFill>
                  <a:srgbClr val="A3B3CD"/>
                </a:solidFill>
                <a:latin typeface=".SF NS"/>
              </a:rPr>
              <a:t>rester</a:t>
            </a:r>
            <a:r>
              <a:rPr lang="en-US" sz="1200" dirty="0">
                <a:solidFill>
                  <a:srgbClr val="A3B3CD"/>
                </a:solidFill>
                <a:latin typeface=".SF NS"/>
              </a:rPr>
              <a:t> à l </a:t>
            </a:r>
            <a:r>
              <a:rPr lang="en-US" sz="1200" dirty="0" err="1">
                <a:solidFill>
                  <a:srgbClr val="A3B3CD"/>
                </a:solidFill>
                <a:latin typeface=".SF NS"/>
              </a:rPr>
              <a:t>endroit</a:t>
            </a:r>
            <a:r>
              <a:rPr lang="en-US" sz="1200" dirty="0">
                <a:solidFill>
                  <a:srgbClr val="A3B3CD"/>
                </a:solidFill>
                <a:latin typeface=".SF NS"/>
              </a:rPr>
              <a:t> </a:t>
            </a:r>
            <a:r>
              <a:rPr lang="en-US" sz="1200" dirty="0" err="1">
                <a:solidFill>
                  <a:srgbClr val="A3B3CD"/>
                </a:solidFill>
                <a:latin typeface=".SF NS"/>
              </a:rPr>
              <a:t>où</a:t>
            </a:r>
            <a:r>
              <a:rPr lang="en-US" sz="1200" dirty="0">
                <a:solidFill>
                  <a:srgbClr val="A3B3CD"/>
                </a:solidFill>
                <a:latin typeface=".SF NS"/>
              </a:rPr>
              <a:t> </a:t>
            </a:r>
            <a:r>
              <a:rPr lang="en-US" sz="1200" dirty="0" err="1">
                <a:solidFill>
                  <a:srgbClr val="A3B3CD"/>
                </a:solidFill>
                <a:latin typeface=".SF NS"/>
              </a:rPr>
              <a:t>tu</a:t>
            </a:r>
            <a:r>
              <a:rPr lang="en-US" sz="1200" dirty="0">
                <a:solidFill>
                  <a:srgbClr val="A3B3CD"/>
                </a:solidFill>
                <a:latin typeface=".SF NS"/>
              </a:rPr>
              <a:t> as </a:t>
            </a:r>
            <a:r>
              <a:rPr lang="en-US" sz="1200" dirty="0" err="1">
                <a:solidFill>
                  <a:srgbClr val="A3B3CD"/>
                </a:solidFill>
                <a:latin typeface=".SF NS"/>
              </a:rPr>
              <a:t>grandi</a:t>
            </a:r>
            <a:r>
              <a:rPr lang="en-US" sz="1200" dirty="0">
                <a:solidFill>
                  <a:srgbClr val="A3B3CD"/>
                </a:solidFill>
                <a:latin typeface=".SF NS"/>
              </a:rPr>
              <a:t> fait que </a:t>
            </a:r>
            <a:r>
              <a:rPr lang="en-US" sz="1200" dirty="0" err="1">
                <a:solidFill>
                  <a:srgbClr val="A3B3CD"/>
                </a:solidFill>
                <a:latin typeface=".SF NS"/>
              </a:rPr>
              <a:t>tu</a:t>
            </a:r>
            <a:r>
              <a:rPr lang="en-US" sz="1200" dirty="0">
                <a:solidFill>
                  <a:srgbClr val="A3B3CD"/>
                </a:solidFill>
                <a:latin typeface=".SF NS"/>
              </a:rPr>
              <a:t> </a:t>
            </a:r>
            <a:r>
              <a:rPr lang="en-US" sz="1200" dirty="0" err="1">
                <a:solidFill>
                  <a:srgbClr val="A3B3CD"/>
                </a:solidFill>
                <a:latin typeface=".SF NS"/>
              </a:rPr>
              <a:t>te</a:t>
            </a:r>
            <a:r>
              <a:rPr lang="en-US" sz="1200" dirty="0">
                <a:solidFill>
                  <a:srgbClr val="A3B3CD"/>
                </a:solidFill>
                <a:latin typeface=".SF NS"/>
              </a:rPr>
              <a:t> mac plus </a:t>
            </a:r>
            <a:r>
              <a:rPr lang="en-US" sz="1200" dirty="0" err="1">
                <a:solidFill>
                  <a:srgbClr val="A3B3CD"/>
                </a:solidFill>
                <a:latin typeface=".SF NS"/>
              </a:rPr>
              <a:t>facilement</a:t>
            </a:r>
            <a:r>
              <a:rPr lang="en-US" sz="1200" dirty="0">
                <a:solidFill>
                  <a:srgbClr val="A3B3CD"/>
                </a:solidFill>
                <a:latin typeface=".SF NS"/>
              </a:rPr>
              <a:t> avec les memes </a:t>
            </a:r>
            <a:r>
              <a:rPr lang="en-US" sz="1200" dirty="0" err="1">
                <a:solidFill>
                  <a:srgbClr val="A3B3CD"/>
                </a:solidFill>
                <a:latin typeface=".SF NS"/>
              </a:rPr>
              <a:t>personnes</a:t>
            </a:r>
            <a:r>
              <a:rPr lang="en-US" sz="1200" dirty="0">
                <a:solidFill>
                  <a:srgbClr val="A3B3CD"/>
                </a:solidFill>
                <a:latin typeface=".SF NS"/>
              </a:rPr>
              <a:t> (#</a:t>
            </a:r>
            <a:r>
              <a:rPr lang="en-US" sz="1200" dirty="0" err="1">
                <a:solidFill>
                  <a:srgbClr val="A3B3CD"/>
                </a:solidFill>
                <a:latin typeface=".SF NS"/>
              </a:rPr>
              <a:t>prejugé</a:t>
            </a:r>
            <a:r>
              <a:rPr lang="en-US" sz="1200" dirty="0">
                <a:solidFill>
                  <a:srgbClr val="A3B3CD"/>
                </a:solidFill>
                <a:latin typeface=".SF NS"/>
              </a:rPr>
              <a:t> I know;) </a:t>
            </a:r>
            <a:r>
              <a:rPr lang="en-US" sz="1200" dirty="0" err="1">
                <a:solidFill>
                  <a:srgbClr val="A3B3CD"/>
                </a:solidFill>
                <a:latin typeface=".SF NS"/>
              </a:rPr>
              <a:t>mais</a:t>
            </a:r>
            <a:r>
              <a:rPr lang="en-US" sz="1200" dirty="0">
                <a:solidFill>
                  <a:srgbClr val="A3B3CD"/>
                </a:solidFill>
                <a:latin typeface=".SF NS"/>
              </a:rPr>
              <a:t> </a:t>
            </a:r>
            <a:r>
              <a:rPr lang="en-US" sz="1200" dirty="0" err="1">
                <a:solidFill>
                  <a:srgbClr val="A3B3CD"/>
                </a:solidFill>
                <a:latin typeface=".SF NS"/>
              </a:rPr>
              <a:t>si</a:t>
            </a:r>
            <a:r>
              <a:rPr lang="en-US" sz="1200" dirty="0">
                <a:solidFill>
                  <a:srgbClr val="A3B3CD"/>
                </a:solidFill>
                <a:latin typeface=".SF NS"/>
              </a:rPr>
              <a:t> </a:t>
            </a:r>
            <a:r>
              <a:rPr lang="en-US" sz="1200" dirty="0" err="1">
                <a:solidFill>
                  <a:srgbClr val="A3B3CD"/>
                </a:solidFill>
                <a:latin typeface=".SF NS"/>
              </a:rPr>
              <a:t>oui</a:t>
            </a:r>
            <a:r>
              <a:rPr lang="en-US" sz="1200" dirty="0">
                <a:solidFill>
                  <a:srgbClr val="A3B3CD"/>
                </a:solidFill>
                <a:latin typeface=".SF NS"/>
              </a:rPr>
              <a:t> =&gt; </a:t>
            </a:r>
            <a:r>
              <a:rPr lang="en-US" sz="1200" dirty="0" err="1">
                <a:solidFill>
                  <a:srgbClr val="A3B3CD"/>
                </a:solidFill>
                <a:latin typeface=".SF NS"/>
              </a:rPr>
              <a:t>alors</a:t>
            </a:r>
            <a:r>
              <a:rPr lang="en-US" sz="1200" dirty="0">
                <a:solidFill>
                  <a:srgbClr val="A3B3CD"/>
                </a:solidFill>
                <a:latin typeface=".SF NS"/>
              </a:rPr>
              <a:t> </a:t>
            </a:r>
            <a:r>
              <a:rPr lang="en-US" sz="1200" dirty="0" err="1">
                <a:solidFill>
                  <a:srgbClr val="A3B3CD"/>
                </a:solidFill>
                <a:latin typeface=".SF NS"/>
              </a:rPr>
              <a:t>ceux</a:t>
            </a:r>
            <a:r>
              <a:rPr lang="en-US" sz="1200" dirty="0">
                <a:solidFill>
                  <a:srgbClr val="A3B3CD"/>
                </a:solidFill>
                <a:latin typeface=".SF NS"/>
              </a:rPr>
              <a:t> et </a:t>
            </a:r>
            <a:r>
              <a:rPr lang="en-US" sz="1200" dirty="0" err="1">
                <a:solidFill>
                  <a:srgbClr val="A3B3CD"/>
                </a:solidFill>
                <a:latin typeface=".SF NS"/>
              </a:rPr>
              <a:t>celles</a:t>
            </a:r>
            <a:r>
              <a:rPr lang="en-US" sz="1200" dirty="0">
                <a:solidFill>
                  <a:srgbClr val="A3B3CD"/>
                </a:solidFill>
                <a:latin typeface=".SF NS"/>
              </a:rPr>
              <a:t> qui </a:t>
            </a:r>
            <a:r>
              <a:rPr lang="en-US" sz="1200" dirty="0" err="1">
                <a:solidFill>
                  <a:srgbClr val="A3B3CD"/>
                </a:solidFill>
                <a:latin typeface=".SF NS"/>
              </a:rPr>
              <a:t>ont</a:t>
            </a:r>
            <a:r>
              <a:rPr lang="en-US" sz="1200" dirty="0">
                <a:solidFill>
                  <a:srgbClr val="A3B3CD"/>
                </a:solidFill>
                <a:latin typeface=".SF NS"/>
              </a:rPr>
              <a:t> un </a:t>
            </a:r>
            <a:r>
              <a:rPr lang="en-US" sz="1200" dirty="0" err="1">
                <a:solidFill>
                  <a:srgbClr val="A3B3CD"/>
                </a:solidFill>
                <a:latin typeface=".SF NS"/>
              </a:rPr>
              <a:t>profil</a:t>
            </a:r>
            <a:r>
              <a:rPr lang="en-US" sz="1200" dirty="0">
                <a:solidFill>
                  <a:srgbClr val="A3B3CD"/>
                </a:solidFill>
                <a:latin typeface=".SF NS"/>
              </a:rPr>
              <a:t> avec </a:t>
            </a:r>
            <a:r>
              <a:rPr lang="en-US" sz="1200" dirty="0" err="1">
                <a:solidFill>
                  <a:srgbClr val="A3B3CD"/>
                </a:solidFill>
                <a:latin typeface=".SF NS"/>
              </a:rPr>
              <a:t>une</a:t>
            </a:r>
            <a:r>
              <a:rPr lang="en-US" sz="1200" dirty="0">
                <a:solidFill>
                  <a:srgbClr val="A3B3CD"/>
                </a:solidFill>
                <a:latin typeface=".SF NS"/>
              </a:rPr>
              <a:t> localization </a:t>
            </a:r>
            <a:r>
              <a:rPr lang="en-US" sz="1200" dirty="0" err="1">
                <a:solidFill>
                  <a:srgbClr val="A3B3CD"/>
                </a:solidFill>
                <a:latin typeface=".SF NS"/>
              </a:rPr>
              <a:t>similaire</a:t>
            </a:r>
            <a:r>
              <a:rPr lang="en-US" sz="1200" dirty="0">
                <a:solidFill>
                  <a:srgbClr val="A3B3CD"/>
                </a:solidFill>
                <a:latin typeface=".SF NS"/>
              </a:rPr>
              <a:t> à </a:t>
            </a:r>
            <a:r>
              <a:rPr lang="en-US" sz="1200" dirty="0" err="1">
                <a:solidFill>
                  <a:srgbClr val="A3B3CD"/>
                </a:solidFill>
                <a:latin typeface=".SF NS"/>
              </a:rPr>
              <a:t>leur</a:t>
            </a:r>
            <a:r>
              <a:rPr lang="en-US" sz="1200" dirty="0">
                <a:solidFill>
                  <a:srgbClr val="A3B3CD"/>
                </a:solidFill>
                <a:latin typeface=".SF NS"/>
              </a:rPr>
              <a:t> lieu de naissance = on </a:t>
            </a:r>
            <a:r>
              <a:rPr lang="en-US" sz="1200" dirty="0" err="1">
                <a:solidFill>
                  <a:srgbClr val="A3B3CD"/>
                </a:solidFill>
                <a:latin typeface=".SF NS"/>
              </a:rPr>
              <a:t>pousse</a:t>
            </a:r>
            <a:r>
              <a:rPr lang="en-US" sz="1200" dirty="0">
                <a:solidFill>
                  <a:srgbClr val="A3B3CD"/>
                </a:solidFill>
                <a:latin typeface=".SF NS"/>
              </a:rPr>
              <a:t> </a:t>
            </a:r>
            <a:r>
              <a:rPr lang="en-US" sz="1200" dirty="0" err="1">
                <a:solidFill>
                  <a:srgbClr val="A3B3CD"/>
                </a:solidFill>
                <a:latin typeface=".SF NS"/>
              </a:rPr>
              <a:t>majoritairement</a:t>
            </a:r>
            <a:r>
              <a:rPr lang="en-US" sz="1200" dirty="0">
                <a:solidFill>
                  <a:srgbClr val="A3B3CD"/>
                </a:solidFill>
                <a:latin typeface=".SF NS"/>
              </a:rPr>
              <a:t> des </a:t>
            </a:r>
            <a:r>
              <a:rPr lang="en-US" sz="1200" dirty="0" err="1">
                <a:solidFill>
                  <a:srgbClr val="A3B3CD"/>
                </a:solidFill>
                <a:latin typeface=".SF NS"/>
              </a:rPr>
              <a:t>profils</a:t>
            </a:r>
            <a:r>
              <a:rPr lang="en-US" sz="1200" dirty="0">
                <a:solidFill>
                  <a:srgbClr val="A3B3CD"/>
                </a:solidFill>
                <a:latin typeface=".SF NS"/>
              </a:rPr>
              <a:t> </a:t>
            </a:r>
            <a:r>
              <a:rPr lang="en-US" sz="1200" dirty="0" err="1">
                <a:solidFill>
                  <a:srgbClr val="A3B3CD"/>
                </a:solidFill>
                <a:latin typeface=".SF NS"/>
              </a:rPr>
              <a:t>similaires</a:t>
            </a:r>
            <a:endParaRPr lang="en-US" sz="1200" dirty="0">
              <a:solidFill>
                <a:srgbClr val="A3B3CD"/>
              </a:solidFill>
              <a:latin typeface=".SF NS"/>
            </a:endParaRPr>
          </a:p>
          <a:p>
            <a:pPr fontAlgn="base"/>
            <a:r>
              <a:rPr lang="en-US" sz="1200" dirty="0">
                <a:solidFill>
                  <a:srgbClr val="A3B3CD"/>
                </a:solidFill>
                <a:latin typeface=".SF NS"/>
              </a:rPr>
              <a:t>Il </a:t>
            </a:r>
            <a:r>
              <a:rPr lang="en-US" sz="1200" dirty="0" err="1">
                <a:solidFill>
                  <a:srgbClr val="A3B3CD"/>
                </a:solidFill>
                <a:latin typeface=".SF NS"/>
              </a:rPr>
              <a:t>va</a:t>
            </a:r>
            <a:r>
              <a:rPr lang="en-US" sz="1200" dirty="0">
                <a:solidFill>
                  <a:srgbClr val="A3B3CD"/>
                </a:solidFill>
                <a:latin typeface=".SF NS"/>
              </a:rPr>
              <a:t> </a:t>
            </a:r>
            <a:r>
              <a:rPr lang="en-US" sz="1200" dirty="0" err="1">
                <a:solidFill>
                  <a:srgbClr val="A3B3CD"/>
                </a:solidFill>
                <a:latin typeface=".SF NS"/>
              </a:rPr>
              <a:t>falloir</a:t>
            </a:r>
            <a:r>
              <a:rPr lang="en-US" sz="1200" dirty="0">
                <a:solidFill>
                  <a:srgbClr val="A3B3CD"/>
                </a:solidFill>
                <a:latin typeface=".SF NS"/>
              </a:rPr>
              <a:t> utilizer le income </a:t>
            </a:r>
            <a:r>
              <a:rPr lang="en-US" sz="1200" dirty="0" err="1">
                <a:solidFill>
                  <a:srgbClr val="A3B3CD"/>
                </a:solidFill>
                <a:latin typeface=".SF NS"/>
              </a:rPr>
              <a:t>mais</a:t>
            </a:r>
            <a:r>
              <a:rPr lang="en-US" sz="1200" dirty="0">
                <a:solidFill>
                  <a:srgbClr val="A3B3CD"/>
                </a:solidFill>
                <a:latin typeface=".SF NS"/>
              </a:rPr>
              <a:t> je </a:t>
            </a:r>
            <a:r>
              <a:rPr lang="en-US" sz="1200" dirty="0" err="1">
                <a:solidFill>
                  <a:srgbClr val="A3B3CD"/>
                </a:solidFill>
                <a:latin typeface=".SF NS"/>
              </a:rPr>
              <a:t>mets</a:t>
            </a:r>
            <a:r>
              <a:rPr lang="en-US" sz="1200" dirty="0">
                <a:solidFill>
                  <a:srgbClr val="A3B3CD"/>
                </a:solidFill>
                <a:latin typeface=".SF NS"/>
              </a:rPr>
              <a:t> des reserves vu la source =&gt; ‘income’</a:t>
            </a:r>
            <a:endParaRPr lang="en-CH" sz="1200" dirty="0">
              <a:solidFill>
                <a:srgbClr val="A3B3CD"/>
              </a:solidFill>
              <a:latin typeface=".SF NS"/>
            </a:endParaRPr>
          </a:p>
        </p:txBody>
      </p:sp>
      <p:sp>
        <p:nvSpPr>
          <p:cNvPr id="4" name="TextBox 3">
            <a:extLst>
              <a:ext uri="{FF2B5EF4-FFF2-40B4-BE49-F238E27FC236}">
                <a16:creationId xmlns:a16="http://schemas.microsoft.com/office/drawing/2014/main" id="{19FAD0AB-42D7-3EBC-6484-9F95691F505A}"/>
              </a:ext>
            </a:extLst>
          </p:cNvPr>
          <p:cNvSpPr txBox="1"/>
          <p:nvPr/>
        </p:nvSpPr>
        <p:spPr>
          <a:xfrm>
            <a:off x="1678686" y="4128851"/>
            <a:ext cx="10189196" cy="2862322"/>
          </a:xfrm>
          <a:prstGeom prst="rect">
            <a:avLst/>
          </a:prstGeom>
          <a:noFill/>
        </p:spPr>
        <p:txBody>
          <a:bodyPr wrap="square">
            <a:spAutoFit/>
          </a:bodyPr>
          <a:lstStyle/>
          <a:p>
            <a:pPr fontAlgn="base"/>
            <a:r>
              <a:rPr lang="fr-CH" sz="1200" dirty="0">
                <a:solidFill>
                  <a:srgbClr val="A3B3CD"/>
                </a:solidFill>
                <a:latin typeface=".SF NS"/>
              </a:rPr>
              <a:t>Ensuite il y a les autres questions:</a:t>
            </a:r>
          </a:p>
          <a:p>
            <a:pPr fontAlgn="base"/>
            <a:r>
              <a:rPr lang="en-US" sz="1200" dirty="0">
                <a:solidFill>
                  <a:srgbClr val="A3B3CD"/>
                </a:solidFill>
                <a:latin typeface=".SF NS"/>
              </a:rPr>
              <a:t>What is your primary goal in participating in this event? ‘goal’ </a:t>
            </a:r>
            <a:endParaRPr lang="en-CH" sz="1200" dirty="0">
              <a:solidFill>
                <a:srgbClr val="A3B3CD"/>
              </a:solidFill>
              <a:latin typeface=".SF NS"/>
            </a:endParaRPr>
          </a:p>
          <a:p>
            <a:pPr fontAlgn="base"/>
            <a:r>
              <a:rPr lang="en-US" sz="1200" dirty="0">
                <a:solidFill>
                  <a:srgbClr val="A3B3CD"/>
                </a:solidFill>
                <a:latin typeface=".SF NS"/>
              </a:rPr>
              <a:t>In general, how frequently do you go on dates? ‘date’</a:t>
            </a:r>
          </a:p>
          <a:p>
            <a:pPr fontAlgn="base"/>
            <a:r>
              <a:rPr lang="en-US" sz="1200" dirty="0">
                <a:solidFill>
                  <a:srgbClr val="A3B3CD"/>
                </a:solidFill>
                <a:latin typeface=".SF NS"/>
              </a:rPr>
              <a:t>How often do you go out (not necessarily on dates)? ‘</a:t>
            </a:r>
            <a:r>
              <a:rPr lang="en-US" sz="1200" dirty="0" err="1">
                <a:solidFill>
                  <a:srgbClr val="A3B3CD"/>
                </a:solidFill>
                <a:latin typeface=".SF NS"/>
              </a:rPr>
              <a:t>go_out</a:t>
            </a:r>
            <a:r>
              <a:rPr lang="en-US" sz="1200" dirty="0">
                <a:solidFill>
                  <a:srgbClr val="A3B3CD"/>
                </a:solidFill>
                <a:latin typeface=".SF NS"/>
              </a:rPr>
              <a:t>’</a:t>
            </a:r>
          </a:p>
          <a:p>
            <a:pPr fontAlgn="base"/>
            <a:r>
              <a:rPr lang="en-US" sz="1200" dirty="0">
                <a:solidFill>
                  <a:srgbClr val="A3B3CD"/>
                </a:solidFill>
                <a:latin typeface=".SF NS"/>
              </a:rPr>
              <a:t>What is your intended </a:t>
            </a:r>
            <a:r>
              <a:rPr lang="en-US" sz="1200" dirty="0" err="1">
                <a:solidFill>
                  <a:srgbClr val="A3B3CD"/>
                </a:solidFill>
                <a:latin typeface=".SF NS"/>
              </a:rPr>
              <a:t>career?’career</a:t>
            </a:r>
            <a:r>
              <a:rPr lang="en-US" sz="1200" dirty="0">
                <a:solidFill>
                  <a:srgbClr val="A3B3CD"/>
                </a:solidFill>
                <a:latin typeface=".SF NS"/>
              </a:rPr>
              <a:t>’ =&gt; </a:t>
            </a:r>
            <a:r>
              <a:rPr lang="en-US" sz="1200" dirty="0" err="1">
                <a:solidFill>
                  <a:srgbClr val="A3B3CD"/>
                </a:solidFill>
                <a:latin typeface=".SF NS"/>
              </a:rPr>
              <a:t>c’est</a:t>
            </a:r>
            <a:r>
              <a:rPr lang="en-US" sz="1200" dirty="0">
                <a:solidFill>
                  <a:srgbClr val="A3B3CD"/>
                </a:solidFill>
                <a:latin typeface=".SF NS"/>
              </a:rPr>
              <a:t> un peu bizarre pour les </a:t>
            </a:r>
            <a:r>
              <a:rPr lang="en-US" sz="1200" dirty="0" err="1">
                <a:solidFill>
                  <a:srgbClr val="A3B3CD"/>
                </a:solidFill>
                <a:latin typeface=".SF NS"/>
              </a:rPr>
              <a:t>personnes</a:t>
            </a:r>
            <a:r>
              <a:rPr lang="en-US" sz="1200" dirty="0">
                <a:solidFill>
                  <a:srgbClr val="A3B3CD"/>
                </a:solidFill>
                <a:latin typeface=".SF NS"/>
              </a:rPr>
              <a:t> qui </a:t>
            </a:r>
            <a:r>
              <a:rPr lang="en-US" sz="1200" dirty="0" err="1">
                <a:solidFill>
                  <a:srgbClr val="A3B3CD"/>
                </a:solidFill>
                <a:latin typeface=".SF NS"/>
              </a:rPr>
              <a:t>ont</a:t>
            </a:r>
            <a:r>
              <a:rPr lang="en-US" sz="1200" dirty="0">
                <a:solidFill>
                  <a:srgbClr val="A3B3CD"/>
                </a:solidFill>
                <a:latin typeface=".SF NS"/>
              </a:rPr>
              <a:t> </a:t>
            </a:r>
            <a:r>
              <a:rPr lang="en-US" sz="1200" dirty="0" err="1">
                <a:solidFill>
                  <a:srgbClr val="A3B3CD"/>
                </a:solidFill>
                <a:latin typeface=".SF NS"/>
              </a:rPr>
              <a:t>fini</a:t>
            </a:r>
            <a:r>
              <a:rPr lang="en-US" sz="1200" dirty="0">
                <a:solidFill>
                  <a:srgbClr val="A3B3CD"/>
                </a:solidFill>
                <a:latin typeface=".SF NS"/>
              </a:rPr>
              <a:t> </a:t>
            </a:r>
            <a:r>
              <a:rPr lang="en-US" sz="1200" dirty="0" err="1">
                <a:solidFill>
                  <a:srgbClr val="A3B3CD"/>
                </a:solidFill>
                <a:latin typeface=".SF NS"/>
              </a:rPr>
              <a:t>leurs</a:t>
            </a:r>
            <a:r>
              <a:rPr lang="en-US" sz="1200" dirty="0">
                <a:solidFill>
                  <a:srgbClr val="A3B3CD"/>
                </a:solidFill>
                <a:latin typeface=".SF NS"/>
              </a:rPr>
              <a:t> études non?</a:t>
            </a:r>
          </a:p>
          <a:p>
            <a:pPr fontAlgn="base"/>
            <a:r>
              <a:rPr lang="en-US" sz="1200" dirty="0">
                <a:solidFill>
                  <a:srgbClr val="A3B3CD"/>
                </a:solidFill>
                <a:latin typeface=".SF NS"/>
              </a:rPr>
              <a:t>How interested are you in the following activities, on a scale of 1-10?</a:t>
            </a:r>
            <a:r>
              <a:rPr lang="en-CH" sz="1200" dirty="0">
                <a:solidFill>
                  <a:srgbClr val="A3B3CD"/>
                </a:solidFill>
                <a:latin typeface=".SF NS"/>
              </a:rPr>
              <a:t> </a:t>
            </a:r>
            <a:r>
              <a:rPr lang="en-US" sz="1200" dirty="0">
                <a:solidFill>
                  <a:srgbClr val="A3B3CD"/>
                </a:solidFill>
                <a:latin typeface=".SF NS"/>
              </a:rPr>
              <a:t>=&gt; </a:t>
            </a:r>
            <a:r>
              <a:rPr lang="en-US" sz="1200" dirty="0" err="1">
                <a:solidFill>
                  <a:srgbClr val="A3B3CD"/>
                </a:solidFill>
                <a:latin typeface=".SF NS"/>
              </a:rPr>
              <a:t>là</a:t>
            </a:r>
            <a:r>
              <a:rPr lang="en-US" sz="1200" dirty="0">
                <a:solidFill>
                  <a:srgbClr val="A3B3CD"/>
                </a:solidFill>
                <a:latin typeface=".SF NS"/>
              </a:rPr>
              <a:t> on </a:t>
            </a:r>
            <a:r>
              <a:rPr lang="en-US" sz="1200" dirty="0" err="1">
                <a:solidFill>
                  <a:srgbClr val="A3B3CD"/>
                </a:solidFill>
                <a:latin typeface=".SF NS"/>
              </a:rPr>
              <a:t>peut</a:t>
            </a:r>
            <a:r>
              <a:rPr lang="en-US" sz="1200" dirty="0">
                <a:solidFill>
                  <a:srgbClr val="A3B3CD"/>
                </a:solidFill>
                <a:latin typeface=".SF NS"/>
              </a:rPr>
              <a:t> faire un seul </a:t>
            </a:r>
            <a:r>
              <a:rPr lang="en-US" sz="1200" dirty="0" err="1">
                <a:solidFill>
                  <a:srgbClr val="A3B3CD"/>
                </a:solidFill>
                <a:latin typeface=".SF NS"/>
              </a:rPr>
              <a:t>graphique</a:t>
            </a:r>
            <a:r>
              <a:rPr lang="en-US" sz="1200" dirty="0">
                <a:solidFill>
                  <a:srgbClr val="A3B3CD"/>
                </a:solidFill>
                <a:latin typeface=".SF NS"/>
              </a:rPr>
              <a:t> sur les </a:t>
            </a:r>
            <a:r>
              <a:rPr lang="en-US" sz="1200" dirty="0" err="1">
                <a:solidFill>
                  <a:srgbClr val="A3B3CD"/>
                </a:solidFill>
                <a:latin typeface=".SF NS"/>
              </a:rPr>
              <a:t>activités</a:t>
            </a:r>
            <a:r>
              <a:rPr lang="en-US" sz="1200" dirty="0">
                <a:solidFill>
                  <a:srgbClr val="A3B3CD"/>
                </a:solidFill>
                <a:latin typeface=".SF NS"/>
              </a:rPr>
              <a:t> </a:t>
            </a:r>
            <a:r>
              <a:rPr lang="fr-CH" sz="1200" dirty="0">
                <a:solidFill>
                  <a:srgbClr val="A3B3CD"/>
                </a:solidFill>
                <a:latin typeface=".SF NS"/>
              </a:rPr>
              <a:t>de la plus appréciée à la moins appréciée</a:t>
            </a:r>
          </a:p>
          <a:p>
            <a:r>
              <a:rPr lang="fr-CH" sz="1200" dirty="0">
                <a:solidFill>
                  <a:srgbClr val="A3B3CD"/>
                </a:solidFill>
                <a:latin typeface=".SF NS"/>
              </a:rPr>
              <a:t># </a:t>
            </a:r>
            <a:r>
              <a:rPr lang="en-US" sz="1200" dirty="0">
                <a:solidFill>
                  <a:srgbClr val="A3B3CD"/>
                </a:solidFill>
                <a:latin typeface=".SF NS"/>
              </a:rPr>
              <a:t>Overall, on a scale of 1-10, how happy do you expect to be with the people you meet </a:t>
            </a:r>
            <a:endParaRPr lang="en-CH" sz="1200" dirty="0">
              <a:solidFill>
                <a:srgbClr val="A3B3CD"/>
              </a:solidFill>
              <a:latin typeface=".SF NS"/>
            </a:endParaRPr>
          </a:p>
          <a:p>
            <a:r>
              <a:rPr lang="en-US" sz="1200" dirty="0">
                <a:solidFill>
                  <a:srgbClr val="A3B3CD"/>
                </a:solidFill>
                <a:latin typeface=".SF NS"/>
              </a:rPr>
              <a:t>during the speed-dating event? =&gt; je </a:t>
            </a:r>
            <a:r>
              <a:rPr lang="en-US" sz="1200" dirty="0" err="1">
                <a:solidFill>
                  <a:srgbClr val="A3B3CD"/>
                </a:solidFill>
                <a:latin typeface=".SF NS"/>
              </a:rPr>
              <a:t>vois</a:t>
            </a:r>
            <a:r>
              <a:rPr lang="en-US" sz="1200" dirty="0">
                <a:solidFill>
                  <a:srgbClr val="A3B3CD"/>
                </a:solidFill>
                <a:latin typeface=".SF NS"/>
              </a:rPr>
              <a:t> pas trop l </a:t>
            </a:r>
            <a:r>
              <a:rPr lang="en-US" sz="1200" dirty="0" err="1">
                <a:solidFill>
                  <a:srgbClr val="A3B3CD"/>
                </a:solidFill>
                <a:latin typeface=".SF NS"/>
              </a:rPr>
              <a:t>intérêt</a:t>
            </a:r>
            <a:r>
              <a:rPr lang="en-US" sz="1200" dirty="0">
                <a:solidFill>
                  <a:srgbClr val="A3B3CD"/>
                </a:solidFill>
                <a:latin typeface=".SF NS"/>
              </a:rPr>
              <a:t>, </a:t>
            </a:r>
            <a:r>
              <a:rPr lang="en-US" sz="1200" dirty="0" err="1">
                <a:solidFill>
                  <a:srgbClr val="A3B3CD"/>
                </a:solidFill>
                <a:latin typeface=".SF NS"/>
              </a:rPr>
              <a:t>mais</a:t>
            </a:r>
            <a:r>
              <a:rPr lang="en-US" sz="1200" dirty="0">
                <a:solidFill>
                  <a:srgbClr val="A3B3CD"/>
                </a:solidFill>
                <a:latin typeface=".SF NS"/>
              </a:rPr>
              <a:t> </a:t>
            </a:r>
            <a:r>
              <a:rPr lang="en-US" sz="1200" dirty="0" err="1">
                <a:solidFill>
                  <a:srgbClr val="A3B3CD"/>
                </a:solidFill>
                <a:latin typeface=".SF NS"/>
              </a:rPr>
              <a:t>plutot</a:t>
            </a:r>
            <a:r>
              <a:rPr lang="en-US" sz="1200" dirty="0">
                <a:solidFill>
                  <a:srgbClr val="A3B3CD"/>
                </a:solidFill>
                <a:latin typeface=".SF NS"/>
              </a:rPr>
              <a:t> le </a:t>
            </a:r>
            <a:r>
              <a:rPr lang="en-US" sz="1200" dirty="0" err="1">
                <a:solidFill>
                  <a:srgbClr val="A3B3CD"/>
                </a:solidFill>
                <a:latin typeface=".SF NS"/>
              </a:rPr>
              <a:t>ressenti</a:t>
            </a:r>
            <a:r>
              <a:rPr lang="en-US" sz="1200" dirty="0">
                <a:solidFill>
                  <a:srgbClr val="A3B3CD"/>
                </a:solidFill>
                <a:latin typeface=".SF NS"/>
              </a:rPr>
              <a:t> après, </a:t>
            </a:r>
            <a:r>
              <a:rPr lang="en-US" sz="1200" dirty="0" err="1">
                <a:solidFill>
                  <a:srgbClr val="A3B3CD"/>
                </a:solidFill>
                <a:latin typeface=".SF NS"/>
              </a:rPr>
              <a:t>si</a:t>
            </a:r>
            <a:r>
              <a:rPr lang="en-US" sz="1200" dirty="0">
                <a:solidFill>
                  <a:srgbClr val="A3B3CD"/>
                </a:solidFill>
                <a:latin typeface=".SF NS"/>
              </a:rPr>
              <a:t> t y vas avec </a:t>
            </a:r>
            <a:r>
              <a:rPr lang="en-US" sz="1200" dirty="0" err="1">
                <a:solidFill>
                  <a:srgbClr val="A3B3CD"/>
                </a:solidFill>
                <a:latin typeface=".SF NS"/>
              </a:rPr>
              <a:t>une</a:t>
            </a:r>
            <a:r>
              <a:rPr lang="en-US" sz="1200" dirty="0">
                <a:solidFill>
                  <a:srgbClr val="A3B3CD"/>
                </a:solidFill>
                <a:latin typeface=".SF NS"/>
              </a:rPr>
              <a:t> idée negative..</a:t>
            </a:r>
            <a:endParaRPr lang="en-CH" sz="1200" dirty="0">
              <a:solidFill>
                <a:srgbClr val="A3B3CD"/>
              </a:solidFill>
              <a:latin typeface=".SF NS"/>
            </a:endParaRPr>
          </a:p>
          <a:p>
            <a:pPr fontAlgn="base"/>
            <a:r>
              <a:rPr lang="fr-CH" sz="1200" dirty="0">
                <a:solidFill>
                  <a:srgbClr val="A3B3CD"/>
                </a:solidFill>
                <a:latin typeface=".SF NS"/>
              </a:rPr>
              <a:t># </a:t>
            </a:r>
            <a:r>
              <a:rPr lang="en-US" sz="1200" dirty="0">
                <a:solidFill>
                  <a:srgbClr val="A3B3CD"/>
                </a:solidFill>
                <a:latin typeface=".SF NS"/>
              </a:rPr>
              <a:t>Out of the 20 people you will meet, how many do you expect will be interested in dating you? =&gt; </a:t>
            </a:r>
            <a:r>
              <a:rPr lang="en-US" sz="1200" dirty="0" err="1">
                <a:solidFill>
                  <a:srgbClr val="A3B3CD"/>
                </a:solidFill>
                <a:latin typeface=".SF NS"/>
              </a:rPr>
              <a:t>pareil</a:t>
            </a:r>
            <a:r>
              <a:rPr lang="en-US" sz="1200" dirty="0">
                <a:solidFill>
                  <a:srgbClr val="A3B3CD"/>
                </a:solidFill>
                <a:latin typeface=".SF NS"/>
              </a:rPr>
              <a:t> c </a:t>
            </a:r>
            <a:r>
              <a:rPr lang="en-US" sz="1200" dirty="0" err="1">
                <a:solidFill>
                  <a:srgbClr val="A3B3CD"/>
                </a:solidFill>
                <a:latin typeface=".SF NS"/>
              </a:rPr>
              <a:t>basé</a:t>
            </a:r>
            <a:r>
              <a:rPr lang="en-US" sz="1200" dirty="0">
                <a:solidFill>
                  <a:srgbClr val="A3B3CD"/>
                </a:solidFill>
                <a:latin typeface=".SF NS"/>
              </a:rPr>
              <a:t> sur quoi? Tu </a:t>
            </a:r>
            <a:r>
              <a:rPr lang="en-US" sz="1200" dirty="0" err="1">
                <a:solidFill>
                  <a:srgbClr val="A3B3CD"/>
                </a:solidFill>
                <a:latin typeface=".SF NS"/>
              </a:rPr>
              <a:t>connais</a:t>
            </a:r>
            <a:r>
              <a:rPr lang="en-US" sz="1200" dirty="0">
                <a:solidFill>
                  <a:srgbClr val="A3B3CD"/>
                </a:solidFill>
                <a:latin typeface=".SF NS"/>
              </a:rPr>
              <a:t> pas les gens </a:t>
            </a:r>
            <a:r>
              <a:rPr lang="en-US" sz="1200" dirty="0" err="1">
                <a:solidFill>
                  <a:srgbClr val="A3B3CD"/>
                </a:solidFill>
                <a:latin typeface=".SF NS"/>
              </a:rPr>
              <a:t>avant</a:t>
            </a:r>
            <a:r>
              <a:rPr lang="en-US" sz="1200" dirty="0">
                <a:solidFill>
                  <a:srgbClr val="A3B3CD"/>
                </a:solidFill>
                <a:latin typeface=".SF NS"/>
              </a:rPr>
              <a:t> de les </a:t>
            </a:r>
            <a:r>
              <a:rPr lang="en-US" sz="1200" dirty="0" err="1">
                <a:solidFill>
                  <a:srgbClr val="A3B3CD"/>
                </a:solidFill>
                <a:latin typeface=".SF NS"/>
              </a:rPr>
              <a:t>rencontrer</a:t>
            </a:r>
            <a:r>
              <a:rPr lang="en-US" sz="1200" dirty="0">
                <a:solidFill>
                  <a:srgbClr val="A3B3CD"/>
                </a:solidFill>
                <a:latin typeface=".SF NS"/>
              </a:rPr>
              <a:t> </a:t>
            </a:r>
            <a:r>
              <a:rPr lang="en-US" sz="1200" dirty="0" err="1">
                <a:solidFill>
                  <a:srgbClr val="A3B3CD"/>
                </a:solidFill>
                <a:latin typeface=".SF NS"/>
              </a:rPr>
              <a:t>donc</a:t>
            </a:r>
            <a:r>
              <a:rPr lang="en-US" sz="1200" dirty="0">
                <a:solidFill>
                  <a:srgbClr val="A3B3CD"/>
                </a:solidFill>
                <a:latin typeface=".SF NS"/>
              </a:rPr>
              <a:t> je </a:t>
            </a:r>
            <a:r>
              <a:rPr lang="en-US" sz="1200" dirty="0" err="1">
                <a:solidFill>
                  <a:srgbClr val="A3B3CD"/>
                </a:solidFill>
                <a:latin typeface=".SF NS"/>
              </a:rPr>
              <a:t>vois</a:t>
            </a:r>
            <a:r>
              <a:rPr lang="en-US" sz="1200" dirty="0">
                <a:solidFill>
                  <a:srgbClr val="A3B3CD"/>
                </a:solidFill>
                <a:latin typeface=".SF NS"/>
              </a:rPr>
              <a:t> pas comment </a:t>
            </a:r>
            <a:r>
              <a:rPr lang="en-US" sz="1200" dirty="0" err="1">
                <a:solidFill>
                  <a:srgbClr val="A3B3CD"/>
                </a:solidFill>
                <a:latin typeface=".SF NS"/>
              </a:rPr>
              <a:t>tu</a:t>
            </a:r>
            <a:r>
              <a:rPr lang="en-US" sz="1200" dirty="0">
                <a:solidFill>
                  <a:srgbClr val="A3B3CD"/>
                </a:solidFill>
                <a:latin typeface=".SF NS"/>
              </a:rPr>
              <a:t> </a:t>
            </a:r>
            <a:r>
              <a:rPr lang="en-US" sz="1200" dirty="0" err="1">
                <a:solidFill>
                  <a:srgbClr val="A3B3CD"/>
                </a:solidFill>
                <a:latin typeface=".SF NS"/>
              </a:rPr>
              <a:t>peux</a:t>
            </a:r>
            <a:r>
              <a:rPr lang="en-US" sz="1200" dirty="0">
                <a:solidFill>
                  <a:srgbClr val="A3B3CD"/>
                </a:solidFill>
                <a:latin typeface=".SF NS"/>
              </a:rPr>
              <a:t> </a:t>
            </a:r>
            <a:r>
              <a:rPr lang="en-US" sz="1200" dirty="0" err="1">
                <a:solidFill>
                  <a:srgbClr val="A3B3CD"/>
                </a:solidFill>
                <a:latin typeface=".SF NS"/>
              </a:rPr>
              <a:t>te</a:t>
            </a:r>
            <a:r>
              <a:rPr lang="en-US" sz="1200" dirty="0">
                <a:solidFill>
                  <a:srgbClr val="A3B3CD"/>
                </a:solidFill>
                <a:latin typeface=".SF NS"/>
              </a:rPr>
              <a:t> </a:t>
            </a:r>
            <a:r>
              <a:rPr lang="en-US" sz="1200" dirty="0" err="1">
                <a:solidFill>
                  <a:srgbClr val="A3B3CD"/>
                </a:solidFill>
                <a:latin typeface=".SF NS"/>
              </a:rPr>
              <a:t>prononcer</a:t>
            </a:r>
            <a:endParaRPr lang="en-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a:p>
            <a:pPr fontAlgn="base"/>
            <a:r>
              <a:rPr lang="en-US" sz="1200" dirty="0">
                <a:solidFill>
                  <a:srgbClr val="A3B3CD"/>
                </a:solidFill>
                <a:latin typeface=".SF NS"/>
              </a:rPr>
              <a:t> </a:t>
            </a:r>
            <a:endParaRPr lang="en-CH" sz="1200" dirty="0">
              <a:solidFill>
                <a:srgbClr val="A3B3CD"/>
              </a:solidFill>
              <a:latin typeface=".SF NS"/>
            </a:endParaRPr>
          </a:p>
          <a:p>
            <a:pPr fontAlgn="base"/>
            <a:endParaRPr lang="en-CH" sz="1200" dirty="0">
              <a:solidFill>
                <a:srgbClr val="A3B3CD"/>
              </a:solidFill>
              <a:latin typeface=".SF NS"/>
            </a:endParaRPr>
          </a:p>
        </p:txBody>
      </p:sp>
      <p:sp>
        <p:nvSpPr>
          <p:cNvPr id="6" name="TextBox 5">
            <a:extLst>
              <a:ext uri="{FF2B5EF4-FFF2-40B4-BE49-F238E27FC236}">
                <a16:creationId xmlns:a16="http://schemas.microsoft.com/office/drawing/2014/main" id="{2635BF21-EE23-5855-DBDA-6D76C1320CC4}"/>
              </a:ext>
            </a:extLst>
          </p:cNvPr>
          <p:cNvSpPr txBox="1"/>
          <p:nvPr/>
        </p:nvSpPr>
        <p:spPr>
          <a:xfrm>
            <a:off x="1722782" y="1848755"/>
            <a:ext cx="7998734" cy="400110"/>
          </a:xfrm>
          <a:prstGeom prst="rect">
            <a:avLst/>
          </a:prstGeom>
          <a:noFill/>
        </p:spPr>
        <p:txBody>
          <a:bodyPr wrap="square">
            <a:spAutoFit/>
          </a:bodyPr>
          <a:lstStyle>
            <a:defPPr>
              <a:defRPr lang="en-CH"/>
            </a:defPPr>
            <a:lvl1pPr fontAlgn="base">
              <a:defRPr sz="2000" b="1">
                <a:solidFill>
                  <a:srgbClr val="A3B3CD"/>
                </a:solidFill>
                <a:latin typeface=".SF NS"/>
              </a:defRPr>
            </a:lvl1pPr>
          </a:lstStyle>
          <a:p>
            <a:r>
              <a:rPr lang="en-CH" dirty="0"/>
              <a:t>QUI SONT LES PERSONNES DE MANIERE PLUS APPROFONDIE</a:t>
            </a:r>
          </a:p>
        </p:txBody>
      </p:sp>
      <p:grpSp>
        <p:nvGrpSpPr>
          <p:cNvPr id="2" name="Group 1">
            <a:extLst>
              <a:ext uri="{FF2B5EF4-FFF2-40B4-BE49-F238E27FC236}">
                <a16:creationId xmlns:a16="http://schemas.microsoft.com/office/drawing/2014/main" id="{EB78D581-6E3E-FE90-3E55-E305CA18FF9D}"/>
              </a:ext>
            </a:extLst>
          </p:cNvPr>
          <p:cNvGrpSpPr/>
          <p:nvPr/>
        </p:nvGrpSpPr>
        <p:grpSpPr>
          <a:xfrm>
            <a:off x="-71676" y="1060174"/>
            <a:ext cx="1862104" cy="5863260"/>
            <a:chOff x="-71676" y="1060174"/>
            <a:chExt cx="1862104" cy="5863260"/>
          </a:xfrm>
        </p:grpSpPr>
        <p:sp>
          <p:nvSpPr>
            <p:cNvPr id="5" name="TextBox 4">
              <a:extLst>
                <a:ext uri="{FF2B5EF4-FFF2-40B4-BE49-F238E27FC236}">
                  <a16:creationId xmlns:a16="http://schemas.microsoft.com/office/drawing/2014/main" id="{B07B590A-80AF-6B96-E86B-80FA7BD8A107}"/>
                </a:ext>
              </a:extLst>
            </p:cNvPr>
            <p:cNvSpPr txBox="1"/>
            <p:nvPr/>
          </p:nvSpPr>
          <p:spPr>
            <a:xfrm>
              <a:off x="-71676" y="1106457"/>
              <a:ext cx="1862104" cy="5816977"/>
            </a:xfrm>
            <a:prstGeom prst="rect">
              <a:avLst/>
            </a:prstGeom>
            <a:noFill/>
          </p:spPr>
          <p:txBody>
            <a:bodyPr wrap="square">
              <a:spAutoFit/>
            </a:bodyPr>
            <a:lstStyle/>
            <a:p>
              <a:pPr fontAlgn="base"/>
              <a:r>
                <a:rPr lang="en-GB" sz="1200" b="1" i="1" dirty="0">
                  <a:solidFill>
                    <a:srgbClr val="D2D9E5"/>
                  </a:solidFill>
                  <a:latin typeface=".SF NS"/>
                </a:rPr>
                <a:t>Data distribution analysis</a:t>
              </a:r>
            </a:p>
            <a:p>
              <a:pPr fontAlgn="base"/>
              <a:endParaRPr lang="en-GB" sz="1200" b="1" i="1" dirty="0">
                <a:solidFill>
                  <a:srgbClr val="A3B3CD"/>
                </a:solidFill>
                <a:latin typeface=".SF NS"/>
              </a:endParaRPr>
            </a:p>
            <a:p>
              <a:pPr fontAlgn="base"/>
              <a:endParaRPr lang="en-GB" sz="1200" b="1" i="1" dirty="0">
                <a:solidFill>
                  <a:srgbClr val="A3B3CD"/>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skewness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outliers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A3B3CD"/>
                  </a:solidFill>
                  <a:latin typeface=".SF NS"/>
                </a:rPr>
                <a:t>Sign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After each date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Halfway through meeting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2 analysis</a:t>
              </a:r>
            </a:p>
          </p:txBody>
        </p:sp>
        <p:cxnSp>
          <p:nvCxnSpPr>
            <p:cNvPr id="8" name="Straight Connector 7">
              <a:extLst>
                <a:ext uri="{FF2B5EF4-FFF2-40B4-BE49-F238E27FC236}">
                  <a16:creationId xmlns:a16="http://schemas.microsoft.com/office/drawing/2014/main" id="{EA96E90A-1C59-7072-BF8B-6A3E27FCDB82}"/>
                </a:ext>
              </a:extLst>
            </p:cNvPr>
            <p:cNvCxnSpPr>
              <a:cxnSpLocks/>
            </p:cNvCxnSpPr>
            <p:nvPr/>
          </p:nvCxnSpPr>
          <p:spPr>
            <a:xfrm flipH="1">
              <a:off x="1745172" y="1060174"/>
              <a:ext cx="15099" cy="5797826"/>
            </a:xfrm>
            <a:prstGeom prst="line">
              <a:avLst/>
            </a:prstGeom>
            <a:ln w="22225">
              <a:solidFill>
                <a:srgbClr val="A3B3CD"/>
              </a:solidFill>
            </a:ln>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3EAC14A1-39D2-136A-2D6B-49F2E9C90C5C}"/>
                </a:ext>
              </a:extLst>
            </p:cNvPr>
            <p:cNvCxnSpPr/>
            <p:nvPr/>
          </p:nvCxnSpPr>
          <p:spPr>
            <a:xfrm>
              <a:off x="887983" y="1388125"/>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0" name="Straight Arrow Connector 9">
              <a:extLst>
                <a:ext uri="{FF2B5EF4-FFF2-40B4-BE49-F238E27FC236}">
                  <a16:creationId xmlns:a16="http://schemas.microsoft.com/office/drawing/2014/main" id="{22C9C4F7-DAF3-ED4C-3C90-6A61B646CA67}"/>
                </a:ext>
              </a:extLst>
            </p:cNvPr>
            <p:cNvCxnSpPr/>
            <p:nvPr/>
          </p:nvCxnSpPr>
          <p:spPr>
            <a:xfrm>
              <a:off x="888838" y="213729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38FFF372-607C-20BF-EE36-663370F921DF}"/>
                </a:ext>
              </a:extLst>
            </p:cNvPr>
            <p:cNvCxnSpPr/>
            <p:nvPr/>
          </p:nvCxnSpPr>
          <p:spPr>
            <a:xfrm>
              <a:off x="887983" y="290410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3" name="Straight Arrow Connector 12">
              <a:extLst>
                <a:ext uri="{FF2B5EF4-FFF2-40B4-BE49-F238E27FC236}">
                  <a16:creationId xmlns:a16="http://schemas.microsoft.com/office/drawing/2014/main" id="{76CEB2AA-EFA7-3BE8-3E7F-317A3F75A9C7}"/>
                </a:ext>
              </a:extLst>
            </p:cNvPr>
            <p:cNvCxnSpPr/>
            <p:nvPr/>
          </p:nvCxnSpPr>
          <p:spPr>
            <a:xfrm>
              <a:off x="898463" y="358335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BE2F4BD6-7AF8-EA69-F739-7BB8228EA271}"/>
                </a:ext>
              </a:extLst>
            </p:cNvPr>
            <p:cNvCxnSpPr/>
            <p:nvPr/>
          </p:nvCxnSpPr>
          <p:spPr>
            <a:xfrm>
              <a:off x="898463" y="438034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94407A8C-23C5-612B-A829-935B967D3309}"/>
                </a:ext>
              </a:extLst>
            </p:cNvPr>
            <p:cNvCxnSpPr/>
            <p:nvPr/>
          </p:nvCxnSpPr>
          <p:spPr>
            <a:xfrm>
              <a:off x="914420" y="5191442"/>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4CF9558E-64E6-FF21-AFAF-2EF8820E44F0}"/>
                </a:ext>
              </a:extLst>
            </p:cNvPr>
            <p:cNvCxnSpPr/>
            <p:nvPr/>
          </p:nvCxnSpPr>
          <p:spPr>
            <a:xfrm>
              <a:off x="904794" y="6001546"/>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7753631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dirty="0"/>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12" name="TextBox 11">
            <a:extLst>
              <a:ext uri="{FF2B5EF4-FFF2-40B4-BE49-F238E27FC236}">
                <a16:creationId xmlns:a16="http://schemas.microsoft.com/office/drawing/2014/main" id="{E9F523C7-AD6B-27FD-46C7-6F0EBA36EC2A}"/>
              </a:ext>
            </a:extLst>
          </p:cNvPr>
          <p:cNvSpPr txBox="1"/>
          <p:nvPr/>
        </p:nvSpPr>
        <p:spPr>
          <a:xfrm>
            <a:off x="1727062" y="1187156"/>
            <a:ext cx="10940658" cy="400110"/>
          </a:xfrm>
          <a:prstGeom prst="rect">
            <a:avLst/>
          </a:prstGeom>
          <a:noFill/>
        </p:spPr>
        <p:txBody>
          <a:bodyPr wrap="square">
            <a:spAutoFit/>
          </a:bodyPr>
          <a:lstStyle/>
          <a:p>
            <a:pPr fontAlgn="base"/>
            <a:r>
              <a:rPr lang="en-GB" sz="2000" b="1" dirty="0">
                <a:solidFill>
                  <a:srgbClr val="A3B3CD"/>
                </a:solidFill>
                <a:latin typeface=".SF NS"/>
              </a:rPr>
              <a:t>Sign up analysis</a:t>
            </a:r>
          </a:p>
        </p:txBody>
      </p:sp>
      <p:grpSp>
        <p:nvGrpSpPr>
          <p:cNvPr id="14" name="Group 13">
            <a:extLst>
              <a:ext uri="{FF2B5EF4-FFF2-40B4-BE49-F238E27FC236}">
                <a16:creationId xmlns:a16="http://schemas.microsoft.com/office/drawing/2014/main" id="{B8EFB3D9-5468-6493-83D4-F9AF766EEADD}"/>
              </a:ext>
            </a:extLst>
          </p:cNvPr>
          <p:cNvGrpSpPr/>
          <p:nvPr/>
        </p:nvGrpSpPr>
        <p:grpSpPr>
          <a:xfrm>
            <a:off x="81959" y="-52565"/>
            <a:ext cx="11897967" cy="1047305"/>
            <a:chOff x="81959" y="-52565"/>
            <a:chExt cx="11897967" cy="1047305"/>
          </a:xfrm>
        </p:grpSpPr>
        <p:sp>
          <p:nvSpPr>
            <p:cNvPr id="15" name="Rounded Rectangle 14">
              <a:extLst>
                <a:ext uri="{FF2B5EF4-FFF2-40B4-BE49-F238E27FC236}">
                  <a16:creationId xmlns:a16="http://schemas.microsoft.com/office/drawing/2014/main" id="{F5EE9514-D2DC-5330-445B-AEC608750838}"/>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6" name="Rounded Rectangle 15">
              <a:extLst>
                <a:ext uri="{FF2B5EF4-FFF2-40B4-BE49-F238E27FC236}">
                  <a16:creationId xmlns:a16="http://schemas.microsoft.com/office/drawing/2014/main" id="{8C69CD45-AF43-C698-1D7F-5DD6F799CB4E}"/>
                </a:ext>
              </a:extLst>
            </p:cNvPr>
            <p:cNvSpPr/>
            <p:nvPr/>
          </p:nvSpPr>
          <p:spPr>
            <a:xfrm>
              <a:off x="6920011"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B490B9C3-9DA9-10DA-7684-F68AA76904AB}"/>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803102CA-58CF-A775-160C-0956297CEE00}"/>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B53498C8-5C59-F94E-3A88-9600238456DA}"/>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BCC9D02C-CE1F-276C-2CFF-B540DFD6D50A}"/>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64223288-7910-DE52-D739-8B41645C4C7D}"/>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2" name="Right Brace 21">
              <a:extLst>
                <a:ext uri="{FF2B5EF4-FFF2-40B4-BE49-F238E27FC236}">
                  <a16:creationId xmlns:a16="http://schemas.microsoft.com/office/drawing/2014/main" id="{10A9D80E-149F-85B3-9653-1BABB17C7FB0}"/>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3" name="TextBox 22">
              <a:extLst>
                <a:ext uri="{FF2B5EF4-FFF2-40B4-BE49-F238E27FC236}">
                  <a16:creationId xmlns:a16="http://schemas.microsoft.com/office/drawing/2014/main" id="{427B8A02-9EE2-332C-1A01-C9B32A0094C0}"/>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
        <p:nvSpPr>
          <p:cNvPr id="2" name="TextBox 1">
            <a:extLst>
              <a:ext uri="{FF2B5EF4-FFF2-40B4-BE49-F238E27FC236}">
                <a16:creationId xmlns:a16="http://schemas.microsoft.com/office/drawing/2014/main" id="{E23983CC-D805-8FC5-8832-BC446E7EB87C}"/>
              </a:ext>
            </a:extLst>
          </p:cNvPr>
          <p:cNvSpPr txBox="1"/>
          <p:nvPr/>
        </p:nvSpPr>
        <p:spPr>
          <a:xfrm>
            <a:off x="1735547" y="1839967"/>
            <a:ext cx="10659260" cy="400110"/>
          </a:xfrm>
          <a:prstGeom prst="rect">
            <a:avLst/>
          </a:prstGeom>
          <a:noFill/>
        </p:spPr>
        <p:txBody>
          <a:bodyPr wrap="square">
            <a:spAutoFit/>
          </a:bodyPr>
          <a:lstStyle>
            <a:defPPr>
              <a:defRPr lang="en-CH"/>
            </a:defPPr>
            <a:lvl1pPr fontAlgn="base">
              <a:defRPr sz="2000" b="1">
                <a:solidFill>
                  <a:srgbClr val="A3B3CD"/>
                </a:solidFill>
                <a:latin typeface=".SF NS"/>
              </a:defRPr>
            </a:lvl1pPr>
          </a:lstStyle>
          <a:p>
            <a:r>
              <a:rPr lang="en-CH" dirty="0"/>
              <a:t>CRITERES QUI LEUR PERMETTENT AVANT LA RENCONTRE DE MATCHER AVEC QQN.E SELON ELLEUX</a:t>
            </a:r>
          </a:p>
        </p:txBody>
      </p:sp>
      <p:sp>
        <p:nvSpPr>
          <p:cNvPr id="3" name="TextBox 2">
            <a:extLst>
              <a:ext uri="{FF2B5EF4-FFF2-40B4-BE49-F238E27FC236}">
                <a16:creationId xmlns:a16="http://schemas.microsoft.com/office/drawing/2014/main" id="{0C649475-4749-5AC3-9120-2B3B6660A4F2}"/>
              </a:ext>
            </a:extLst>
          </p:cNvPr>
          <p:cNvSpPr txBox="1"/>
          <p:nvPr/>
        </p:nvSpPr>
        <p:spPr>
          <a:xfrm>
            <a:off x="1735547" y="2374677"/>
            <a:ext cx="3837119" cy="1938992"/>
          </a:xfrm>
          <a:prstGeom prst="rect">
            <a:avLst/>
          </a:prstGeom>
          <a:noFill/>
        </p:spPr>
        <p:txBody>
          <a:bodyPr wrap="square">
            <a:spAutoFit/>
          </a:bodyPr>
          <a:lstStyle/>
          <a:p>
            <a:pPr fontAlgn="base"/>
            <a:r>
              <a:rPr lang="fr-CH" sz="1200" dirty="0">
                <a:solidFill>
                  <a:srgbClr val="A3B3CD"/>
                </a:solidFill>
                <a:latin typeface=".SF NS"/>
              </a:rPr>
              <a:t>Un petit graph sur les 6 attributs avant rencontre:</a:t>
            </a:r>
          </a:p>
          <a:p>
            <a:pPr fontAlgn="base"/>
            <a:r>
              <a:rPr lang="fr-CH" sz="1200" dirty="0">
                <a:solidFill>
                  <a:srgbClr val="A3B3CD"/>
                </a:solidFill>
                <a:latin typeface=".SF NS"/>
              </a:rPr>
              <a:t>«important pour eux </a:t>
            </a:r>
            <a:r>
              <a:rPr lang="fr-CH" sz="1200" dirty="0" err="1">
                <a:solidFill>
                  <a:srgbClr val="A3B3CD"/>
                </a:solidFill>
                <a:latin typeface=".SF NS"/>
              </a:rPr>
              <a:t>memes</a:t>
            </a:r>
            <a:r>
              <a:rPr lang="fr-CH" sz="1200" dirty="0">
                <a:solidFill>
                  <a:srgbClr val="A3B3CD"/>
                </a:solidFill>
                <a:latin typeface=".SF NS"/>
              </a:rPr>
              <a:t>»</a:t>
            </a:r>
          </a:p>
          <a:p>
            <a:pPr fontAlgn="base"/>
            <a:r>
              <a:rPr lang="en-GB" sz="1200" dirty="0">
                <a:solidFill>
                  <a:srgbClr val="A3B3CD"/>
                </a:solidFill>
                <a:latin typeface=".SF NS"/>
              </a:rPr>
              <a:t>attr1_1</a:t>
            </a:r>
          </a:p>
          <a:p>
            <a:pPr fontAlgn="base"/>
            <a:r>
              <a:rPr lang="en-GB" sz="1200" dirty="0">
                <a:solidFill>
                  <a:srgbClr val="A3B3CD"/>
                </a:solidFill>
                <a:latin typeface=".SF NS"/>
              </a:rPr>
              <a:t>sinc1_1</a:t>
            </a:r>
          </a:p>
          <a:p>
            <a:pPr fontAlgn="base"/>
            <a:r>
              <a:rPr lang="en-GB" sz="1200" dirty="0">
                <a:solidFill>
                  <a:srgbClr val="A3B3CD"/>
                </a:solidFill>
                <a:latin typeface=".SF NS"/>
              </a:rPr>
              <a:t>intel1_1</a:t>
            </a:r>
          </a:p>
          <a:p>
            <a:pPr fontAlgn="base"/>
            <a:r>
              <a:rPr lang="en-GB" sz="1200" dirty="0">
                <a:solidFill>
                  <a:srgbClr val="A3B3CD"/>
                </a:solidFill>
                <a:latin typeface=".SF NS"/>
              </a:rPr>
              <a:t>fun1_1</a:t>
            </a:r>
          </a:p>
          <a:p>
            <a:pPr fontAlgn="base"/>
            <a:r>
              <a:rPr lang="en-GB" sz="1200" dirty="0">
                <a:solidFill>
                  <a:srgbClr val="A3B3CD"/>
                </a:solidFill>
                <a:latin typeface=".SF NS"/>
              </a:rPr>
              <a:t>amb1_1</a:t>
            </a:r>
          </a:p>
          <a:p>
            <a:pPr fontAlgn="base"/>
            <a:r>
              <a:rPr lang="en-GB" sz="1200" dirty="0">
                <a:solidFill>
                  <a:srgbClr val="A3B3CD"/>
                </a:solidFill>
                <a:latin typeface=".SF NS"/>
              </a:rPr>
              <a:t>shar1_1</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5" name="TextBox 4">
            <a:extLst>
              <a:ext uri="{FF2B5EF4-FFF2-40B4-BE49-F238E27FC236}">
                <a16:creationId xmlns:a16="http://schemas.microsoft.com/office/drawing/2014/main" id="{9191C1F8-1370-5C25-41BB-1AA19B1446AA}"/>
              </a:ext>
            </a:extLst>
          </p:cNvPr>
          <p:cNvSpPr txBox="1"/>
          <p:nvPr/>
        </p:nvSpPr>
        <p:spPr>
          <a:xfrm>
            <a:off x="3236013" y="2795627"/>
            <a:ext cx="3837119" cy="1938992"/>
          </a:xfrm>
          <a:prstGeom prst="rect">
            <a:avLst/>
          </a:prstGeom>
          <a:noFill/>
        </p:spPr>
        <p:txBody>
          <a:bodyPr wrap="square">
            <a:spAutoFit/>
          </a:bodyPr>
          <a:lstStyle/>
          <a:p>
            <a:pPr fontAlgn="base"/>
            <a:r>
              <a:rPr lang="fr-CH" sz="1200" dirty="0">
                <a:solidFill>
                  <a:srgbClr val="A3B3CD"/>
                </a:solidFill>
                <a:latin typeface=".SF NS"/>
              </a:rPr>
              <a:t>Un petit graph sur les 6 attributs avant rencontre:</a:t>
            </a:r>
          </a:p>
          <a:p>
            <a:pPr fontAlgn="base"/>
            <a:r>
              <a:rPr lang="fr-CH" sz="1200" dirty="0">
                <a:solidFill>
                  <a:srgbClr val="A3B3CD"/>
                </a:solidFill>
                <a:latin typeface=".SF NS"/>
              </a:rPr>
              <a:t>Important selon eux pour le </a:t>
            </a:r>
            <a:r>
              <a:rPr lang="fr-CH" sz="1200" dirty="0" err="1">
                <a:solidFill>
                  <a:srgbClr val="A3B3CD"/>
                </a:solidFill>
                <a:latin typeface=".SF NS"/>
              </a:rPr>
              <a:t>meme</a:t>
            </a:r>
            <a:r>
              <a:rPr lang="fr-CH" sz="1200" dirty="0">
                <a:solidFill>
                  <a:srgbClr val="A3B3CD"/>
                </a:solidFill>
                <a:latin typeface=".SF NS"/>
              </a:rPr>
              <a:t> sexe</a:t>
            </a:r>
          </a:p>
          <a:p>
            <a:pPr fontAlgn="base"/>
            <a:r>
              <a:rPr lang="en-GB" sz="1200" dirty="0">
                <a:solidFill>
                  <a:srgbClr val="A3B3CD"/>
                </a:solidFill>
                <a:latin typeface=".SF NS"/>
              </a:rPr>
              <a:t>attr4_1</a:t>
            </a:r>
          </a:p>
          <a:p>
            <a:pPr fontAlgn="base"/>
            <a:r>
              <a:rPr lang="en-GB" sz="1200" dirty="0">
                <a:solidFill>
                  <a:srgbClr val="A3B3CD"/>
                </a:solidFill>
                <a:latin typeface=".SF NS"/>
              </a:rPr>
              <a:t>sinc4_1</a:t>
            </a:r>
          </a:p>
          <a:p>
            <a:pPr fontAlgn="base"/>
            <a:r>
              <a:rPr lang="en-GB" sz="1200" dirty="0">
                <a:solidFill>
                  <a:srgbClr val="A3B3CD"/>
                </a:solidFill>
                <a:latin typeface=".SF NS"/>
              </a:rPr>
              <a:t>intel4_1</a:t>
            </a:r>
          </a:p>
          <a:p>
            <a:pPr fontAlgn="base"/>
            <a:r>
              <a:rPr lang="en-GB" sz="1200" dirty="0">
                <a:solidFill>
                  <a:srgbClr val="A3B3CD"/>
                </a:solidFill>
                <a:latin typeface=".SF NS"/>
              </a:rPr>
              <a:t>fun4_1</a:t>
            </a:r>
          </a:p>
          <a:p>
            <a:pPr fontAlgn="base"/>
            <a:r>
              <a:rPr lang="en-GB" sz="1200" dirty="0">
                <a:solidFill>
                  <a:srgbClr val="A3B3CD"/>
                </a:solidFill>
                <a:latin typeface=".SF NS"/>
              </a:rPr>
              <a:t>amb4_1</a:t>
            </a:r>
          </a:p>
          <a:p>
            <a:pPr fontAlgn="base"/>
            <a:r>
              <a:rPr lang="en-GB" sz="1200" dirty="0">
                <a:solidFill>
                  <a:srgbClr val="A3B3CD"/>
                </a:solidFill>
                <a:latin typeface=".SF NS"/>
              </a:rPr>
              <a:t>shar4_1</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6" name="TextBox 5">
            <a:extLst>
              <a:ext uri="{FF2B5EF4-FFF2-40B4-BE49-F238E27FC236}">
                <a16:creationId xmlns:a16="http://schemas.microsoft.com/office/drawing/2014/main" id="{A0CA4175-5404-CFFF-A61C-320BCE91AC3B}"/>
              </a:ext>
            </a:extLst>
          </p:cNvPr>
          <p:cNvSpPr txBox="1"/>
          <p:nvPr/>
        </p:nvSpPr>
        <p:spPr>
          <a:xfrm>
            <a:off x="2008460" y="4313669"/>
            <a:ext cx="10659260" cy="553998"/>
          </a:xfrm>
          <a:prstGeom prst="rect">
            <a:avLst/>
          </a:prstGeom>
          <a:noFill/>
        </p:spPr>
        <p:txBody>
          <a:bodyPr wrap="square">
            <a:spAutoFit/>
          </a:bodyPr>
          <a:lstStyle>
            <a:defPPr>
              <a:defRPr lang="en-CH"/>
            </a:defPPr>
            <a:lvl1pPr fontAlgn="base">
              <a:defRPr sz="2000" b="1">
                <a:solidFill>
                  <a:srgbClr val="A3B3CD"/>
                </a:solidFill>
                <a:latin typeface=".SF NS"/>
              </a:defRPr>
            </a:lvl1pPr>
          </a:lstStyle>
          <a:p>
            <a:r>
              <a:rPr lang="en-CH" sz="1500" dirty="0"/>
              <a:t>Nécessité ici d aligner les scales 1-10 vs 100 points mais je ne vois pas encore comment car pas la meme logique:</a:t>
            </a:r>
          </a:p>
          <a:p>
            <a:r>
              <a:rPr lang="en-GB" sz="1500" dirty="0"/>
              <a:t>O</a:t>
            </a:r>
            <a:r>
              <a:rPr lang="en-CH" sz="1500" dirty="0"/>
              <a:t>n peut peut être dans un premier temps déterminer la proportion et décider si on se passe de la plus petite part #partipris;)</a:t>
            </a:r>
          </a:p>
        </p:txBody>
      </p:sp>
      <p:sp>
        <p:nvSpPr>
          <p:cNvPr id="9" name="TextBox 8">
            <a:extLst>
              <a:ext uri="{FF2B5EF4-FFF2-40B4-BE49-F238E27FC236}">
                <a16:creationId xmlns:a16="http://schemas.microsoft.com/office/drawing/2014/main" id="{134376C0-D8B8-AF52-9335-A239C813951B}"/>
              </a:ext>
            </a:extLst>
          </p:cNvPr>
          <p:cNvSpPr txBox="1"/>
          <p:nvPr/>
        </p:nvSpPr>
        <p:spPr>
          <a:xfrm>
            <a:off x="6445993" y="2431672"/>
            <a:ext cx="3837119" cy="1938992"/>
          </a:xfrm>
          <a:prstGeom prst="rect">
            <a:avLst/>
          </a:prstGeom>
          <a:noFill/>
        </p:spPr>
        <p:txBody>
          <a:bodyPr wrap="square">
            <a:spAutoFit/>
          </a:bodyPr>
          <a:lstStyle/>
          <a:p>
            <a:pPr fontAlgn="base"/>
            <a:r>
              <a:rPr lang="fr-CH" sz="1200" dirty="0">
                <a:solidFill>
                  <a:srgbClr val="A3B3CD"/>
                </a:solidFill>
                <a:latin typeface=".SF NS"/>
              </a:rPr>
              <a:t>Un petit graph sur les 6 attributs avant rencontre:</a:t>
            </a:r>
          </a:p>
          <a:p>
            <a:pPr fontAlgn="base"/>
            <a:r>
              <a:rPr lang="fr-CH" sz="1200" dirty="0">
                <a:solidFill>
                  <a:srgbClr val="A3B3CD"/>
                </a:solidFill>
                <a:latin typeface=".SF NS"/>
              </a:rPr>
              <a:t>Important selon eux pour le sexe opposé</a:t>
            </a:r>
          </a:p>
          <a:p>
            <a:pPr fontAlgn="base"/>
            <a:r>
              <a:rPr lang="en-GB" sz="1200" dirty="0">
                <a:solidFill>
                  <a:srgbClr val="A3B3CD"/>
                </a:solidFill>
                <a:latin typeface=".SF NS"/>
              </a:rPr>
              <a:t>attr2_1</a:t>
            </a:r>
          </a:p>
          <a:p>
            <a:pPr fontAlgn="base"/>
            <a:r>
              <a:rPr lang="en-GB" sz="1200" dirty="0">
                <a:solidFill>
                  <a:srgbClr val="A3B3CD"/>
                </a:solidFill>
                <a:latin typeface=".SF NS"/>
              </a:rPr>
              <a:t>sinc2_1</a:t>
            </a:r>
          </a:p>
          <a:p>
            <a:pPr fontAlgn="base"/>
            <a:r>
              <a:rPr lang="en-GB" sz="1200" dirty="0">
                <a:solidFill>
                  <a:srgbClr val="A3B3CD"/>
                </a:solidFill>
                <a:latin typeface=".SF NS"/>
              </a:rPr>
              <a:t>intel2_1</a:t>
            </a:r>
          </a:p>
          <a:p>
            <a:pPr fontAlgn="base"/>
            <a:r>
              <a:rPr lang="en-GB" sz="1200" dirty="0">
                <a:solidFill>
                  <a:srgbClr val="A3B3CD"/>
                </a:solidFill>
                <a:latin typeface=".SF NS"/>
              </a:rPr>
              <a:t>fun2_1</a:t>
            </a:r>
          </a:p>
          <a:p>
            <a:pPr fontAlgn="base"/>
            <a:r>
              <a:rPr lang="en-GB" sz="1200" dirty="0">
                <a:solidFill>
                  <a:srgbClr val="A3B3CD"/>
                </a:solidFill>
                <a:latin typeface=".SF NS"/>
              </a:rPr>
              <a:t>amb2_1</a:t>
            </a:r>
          </a:p>
          <a:p>
            <a:pPr fontAlgn="base"/>
            <a:r>
              <a:rPr lang="en-GB" sz="1200" dirty="0">
                <a:solidFill>
                  <a:srgbClr val="A3B3CD"/>
                </a:solidFill>
                <a:latin typeface=".SF NS"/>
              </a:rPr>
              <a:t>shar2_1</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10" name="TextBox 9">
            <a:extLst>
              <a:ext uri="{FF2B5EF4-FFF2-40B4-BE49-F238E27FC236}">
                <a16:creationId xmlns:a16="http://schemas.microsoft.com/office/drawing/2014/main" id="{A71E4C12-7EC9-B107-8F5E-3F951321CF8D}"/>
              </a:ext>
            </a:extLst>
          </p:cNvPr>
          <p:cNvSpPr txBox="1"/>
          <p:nvPr/>
        </p:nvSpPr>
        <p:spPr>
          <a:xfrm>
            <a:off x="8637465" y="2853007"/>
            <a:ext cx="3837119" cy="2123658"/>
          </a:xfrm>
          <a:prstGeom prst="rect">
            <a:avLst/>
          </a:prstGeom>
          <a:noFill/>
        </p:spPr>
        <p:txBody>
          <a:bodyPr wrap="square">
            <a:spAutoFit/>
          </a:bodyPr>
          <a:lstStyle/>
          <a:p>
            <a:pPr fontAlgn="base"/>
            <a:r>
              <a:rPr lang="fr-CH" sz="1200" dirty="0">
                <a:solidFill>
                  <a:srgbClr val="A3B3CD"/>
                </a:solidFill>
                <a:latin typeface=".SF NS"/>
              </a:rPr>
              <a:t>Un petit graph sur les 6 attributs avant rencontre:</a:t>
            </a:r>
          </a:p>
          <a:p>
            <a:pPr fontAlgn="base"/>
            <a:r>
              <a:rPr lang="fr-CH" sz="1200" dirty="0">
                <a:solidFill>
                  <a:srgbClr val="A3B3CD"/>
                </a:solidFill>
                <a:latin typeface=".SF NS"/>
              </a:rPr>
              <a:t>Comparaison entre ce </a:t>
            </a:r>
            <a:r>
              <a:rPr lang="fr-CH" sz="1200" dirty="0" err="1">
                <a:solidFill>
                  <a:srgbClr val="A3B3CD"/>
                </a:solidFill>
                <a:latin typeface=".SF NS"/>
              </a:rPr>
              <a:t>qu</a:t>
            </a:r>
            <a:r>
              <a:rPr lang="fr-CH" sz="1200" dirty="0">
                <a:solidFill>
                  <a:srgbClr val="A3B3CD"/>
                </a:solidFill>
                <a:latin typeface=".SF NS"/>
              </a:rPr>
              <a:t> ils pensent que le sexe opposé apprécie et où la personne se situe</a:t>
            </a:r>
          </a:p>
          <a:p>
            <a:pPr fontAlgn="base"/>
            <a:r>
              <a:rPr lang="en-GB" sz="1200" dirty="0">
                <a:solidFill>
                  <a:srgbClr val="A3B3CD"/>
                </a:solidFill>
                <a:latin typeface=".SF NS"/>
              </a:rPr>
              <a:t>attr3_1</a:t>
            </a:r>
          </a:p>
          <a:p>
            <a:pPr fontAlgn="base"/>
            <a:r>
              <a:rPr lang="en-GB" sz="1200" dirty="0">
                <a:solidFill>
                  <a:srgbClr val="A3B3CD"/>
                </a:solidFill>
                <a:latin typeface=".SF NS"/>
              </a:rPr>
              <a:t>sinc3_1</a:t>
            </a:r>
          </a:p>
          <a:p>
            <a:pPr fontAlgn="base"/>
            <a:r>
              <a:rPr lang="en-GB" sz="1200" dirty="0">
                <a:solidFill>
                  <a:srgbClr val="A3B3CD"/>
                </a:solidFill>
                <a:latin typeface=".SF NS"/>
              </a:rPr>
              <a:t>intel3_1</a:t>
            </a:r>
          </a:p>
          <a:p>
            <a:pPr fontAlgn="base"/>
            <a:r>
              <a:rPr lang="en-GB" sz="1200" dirty="0">
                <a:solidFill>
                  <a:srgbClr val="A3B3CD"/>
                </a:solidFill>
                <a:latin typeface=".SF NS"/>
              </a:rPr>
              <a:t>fun3_1</a:t>
            </a:r>
          </a:p>
          <a:p>
            <a:pPr fontAlgn="base"/>
            <a:r>
              <a:rPr lang="en-GB" sz="1200" dirty="0">
                <a:solidFill>
                  <a:srgbClr val="A3B3CD"/>
                </a:solidFill>
                <a:latin typeface=".SF NS"/>
              </a:rPr>
              <a:t>amb3_1</a:t>
            </a:r>
          </a:p>
          <a:p>
            <a:pPr fontAlgn="base"/>
            <a:r>
              <a:rPr lang="en-GB" sz="1200" dirty="0">
                <a:solidFill>
                  <a:srgbClr val="A3B3CD"/>
                </a:solidFill>
                <a:latin typeface=".SF NS"/>
              </a:rPr>
              <a:t>shar3_1</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11" name="TextBox 10">
            <a:extLst>
              <a:ext uri="{FF2B5EF4-FFF2-40B4-BE49-F238E27FC236}">
                <a16:creationId xmlns:a16="http://schemas.microsoft.com/office/drawing/2014/main" id="{CB0A4609-3391-FD1D-159F-C0E48FB10C64}"/>
              </a:ext>
            </a:extLst>
          </p:cNvPr>
          <p:cNvSpPr txBox="1"/>
          <p:nvPr/>
        </p:nvSpPr>
        <p:spPr>
          <a:xfrm>
            <a:off x="1574183" y="5155569"/>
            <a:ext cx="10659260" cy="400110"/>
          </a:xfrm>
          <a:prstGeom prst="rect">
            <a:avLst/>
          </a:prstGeom>
          <a:noFill/>
        </p:spPr>
        <p:txBody>
          <a:bodyPr wrap="square">
            <a:spAutoFit/>
          </a:bodyPr>
          <a:lstStyle>
            <a:defPPr>
              <a:defRPr lang="en-CH"/>
            </a:defPPr>
            <a:lvl1pPr fontAlgn="base">
              <a:defRPr sz="2000" b="1">
                <a:solidFill>
                  <a:srgbClr val="A3B3CD"/>
                </a:solidFill>
                <a:latin typeface=".SF NS"/>
              </a:defRPr>
            </a:lvl1pPr>
          </a:lstStyle>
          <a:p>
            <a:r>
              <a:rPr lang="en-CH" dirty="0"/>
              <a:t>COMMENT ILS SE PERCOIVENT</a:t>
            </a:r>
          </a:p>
        </p:txBody>
      </p:sp>
      <p:sp>
        <p:nvSpPr>
          <p:cNvPr id="13" name="TextBox 12">
            <a:extLst>
              <a:ext uri="{FF2B5EF4-FFF2-40B4-BE49-F238E27FC236}">
                <a16:creationId xmlns:a16="http://schemas.microsoft.com/office/drawing/2014/main" id="{A91D1957-9645-0A3C-85DF-8B27A23903A8}"/>
              </a:ext>
            </a:extLst>
          </p:cNvPr>
          <p:cNvSpPr txBox="1"/>
          <p:nvPr/>
        </p:nvSpPr>
        <p:spPr>
          <a:xfrm>
            <a:off x="1735547" y="5540382"/>
            <a:ext cx="3837119" cy="1569660"/>
          </a:xfrm>
          <a:prstGeom prst="rect">
            <a:avLst/>
          </a:prstGeom>
          <a:noFill/>
        </p:spPr>
        <p:txBody>
          <a:bodyPr wrap="square">
            <a:spAutoFit/>
          </a:bodyPr>
          <a:lstStyle/>
          <a:p>
            <a:pPr fontAlgn="base"/>
            <a:r>
              <a:rPr lang="en-GB" sz="1200" dirty="0">
                <a:solidFill>
                  <a:srgbClr val="A3B3CD"/>
                </a:solidFill>
                <a:latin typeface=".SF NS"/>
              </a:rPr>
              <a:t>attr5_1</a:t>
            </a:r>
          </a:p>
          <a:p>
            <a:pPr fontAlgn="base"/>
            <a:r>
              <a:rPr lang="en-GB" sz="1200" dirty="0">
                <a:solidFill>
                  <a:srgbClr val="A3B3CD"/>
                </a:solidFill>
                <a:latin typeface=".SF NS"/>
              </a:rPr>
              <a:t>sinc5_1</a:t>
            </a:r>
          </a:p>
          <a:p>
            <a:pPr fontAlgn="base"/>
            <a:r>
              <a:rPr lang="en-GB" sz="1200" dirty="0">
                <a:solidFill>
                  <a:srgbClr val="A3B3CD"/>
                </a:solidFill>
                <a:latin typeface=".SF NS"/>
              </a:rPr>
              <a:t>intel5_1</a:t>
            </a:r>
          </a:p>
          <a:p>
            <a:pPr fontAlgn="base"/>
            <a:r>
              <a:rPr lang="en-GB" sz="1200" dirty="0">
                <a:solidFill>
                  <a:srgbClr val="A3B3CD"/>
                </a:solidFill>
                <a:latin typeface=".SF NS"/>
              </a:rPr>
              <a:t>fun5_1</a:t>
            </a:r>
          </a:p>
          <a:p>
            <a:pPr fontAlgn="base"/>
            <a:r>
              <a:rPr lang="en-GB" sz="1200" dirty="0">
                <a:solidFill>
                  <a:srgbClr val="A3B3CD"/>
                </a:solidFill>
                <a:latin typeface=".SF NS"/>
              </a:rPr>
              <a:t>amb5_1</a:t>
            </a:r>
          </a:p>
          <a:p>
            <a:pPr fontAlgn="base"/>
            <a:r>
              <a:rPr lang="en-GB" sz="1200" dirty="0">
                <a:solidFill>
                  <a:srgbClr val="A3B3CD"/>
                </a:solidFill>
                <a:latin typeface=".SF NS"/>
              </a:rPr>
              <a:t>shar5_1</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grpSp>
        <p:nvGrpSpPr>
          <p:cNvPr id="36" name="Group 35">
            <a:extLst>
              <a:ext uri="{FF2B5EF4-FFF2-40B4-BE49-F238E27FC236}">
                <a16:creationId xmlns:a16="http://schemas.microsoft.com/office/drawing/2014/main" id="{BBF281AF-3D1F-F60F-9E4B-11C73787F70F}"/>
              </a:ext>
            </a:extLst>
          </p:cNvPr>
          <p:cNvGrpSpPr/>
          <p:nvPr/>
        </p:nvGrpSpPr>
        <p:grpSpPr>
          <a:xfrm>
            <a:off x="-71676" y="1060174"/>
            <a:ext cx="1862104" cy="5863260"/>
            <a:chOff x="-71676" y="1060174"/>
            <a:chExt cx="1862104" cy="5863260"/>
          </a:xfrm>
        </p:grpSpPr>
        <p:sp>
          <p:nvSpPr>
            <p:cNvPr id="37" name="TextBox 36">
              <a:extLst>
                <a:ext uri="{FF2B5EF4-FFF2-40B4-BE49-F238E27FC236}">
                  <a16:creationId xmlns:a16="http://schemas.microsoft.com/office/drawing/2014/main" id="{8A50085D-DDDD-C455-0D60-A418E77612BF}"/>
                </a:ext>
              </a:extLst>
            </p:cNvPr>
            <p:cNvSpPr txBox="1"/>
            <p:nvPr/>
          </p:nvSpPr>
          <p:spPr>
            <a:xfrm>
              <a:off x="-71676" y="1106457"/>
              <a:ext cx="1862104" cy="5816977"/>
            </a:xfrm>
            <a:prstGeom prst="rect">
              <a:avLst/>
            </a:prstGeom>
            <a:noFill/>
          </p:spPr>
          <p:txBody>
            <a:bodyPr wrap="square">
              <a:spAutoFit/>
            </a:bodyPr>
            <a:lstStyle/>
            <a:p>
              <a:pPr fontAlgn="base"/>
              <a:r>
                <a:rPr lang="en-GB" sz="1200" b="1" i="1" dirty="0">
                  <a:solidFill>
                    <a:srgbClr val="D2D9E5"/>
                  </a:solidFill>
                  <a:latin typeface=".SF NS"/>
                </a:rPr>
                <a:t>Data distribution analysis</a:t>
              </a:r>
            </a:p>
            <a:p>
              <a:pPr fontAlgn="base"/>
              <a:endParaRPr lang="en-GB" sz="1200" b="1" i="1" dirty="0">
                <a:solidFill>
                  <a:srgbClr val="A3B3CD"/>
                </a:solidFill>
                <a:latin typeface=".SF NS"/>
              </a:endParaRPr>
            </a:p>
            <a:p>
              <a:pPr fontAlgn="base"/>
              <a:endParaRPr lang="en-GB" sz="1200" b="1" i="1" dirty="0">
                <a:solidFill>
                  <a:srgbClr val="A3B3CD"/>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skewness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outliers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A3B3CD"/>
                  </a:solidFill>
                  <a:latin typeface=".SF NS"/>
                </a:rPr>
                <a:t>Sign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After each date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Halfway through meeting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2 analysis</a:t>
              </a:r>
            </a:p>
          </p:txBody>
        </p:sp>
        <p:cxnSp>
          <p:nvCxnSpPr>
            <p:cNvPr id="38" name="Straight Connector 37">
              <a:extLst>
                <a:ext uri="{FF2B5EF4-FFF2-40B4-BE49-F238E27FC236}">
                  <a16:creationId xmlns:a16="http://schemas.microsoft.com/office/drawing/2014/main" id="{737F680D-D8D1-286C-0342-37D311F2E693}"/>
                </a:ext>
              </a:extLst>
            </p:cNvPr>
            <p:cNvCxnSpPr>
              <a:cxnSpLocks/>
            </p:cNvCxnSpPr>
            <p:nvPr/>
          </p:nvCxnSpPr>
          <p:spPr>
            <a:xfrm flipH="1">
              <a:off x="1745172" y="1060174"/>
              <a:ext cx="15099" cy="5797826"/>
            </a:xfrm>
            <a:prstGeom prst="line">
              <a:avLst/>
            </a:prstGeom>
            <a:ln w="22225">
              <a:solidFill>
                <a:srgbClr val="A3B3CD"/>
              </a:solidFill>
            </a:ln>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79EB3199-D0C2-DA96-EAC5-0A848B52B1BE}"/>
                </a:ext>
              </a:extLst>
            </p:cNvPr>
            <p:cNvCxnSpPr/>
            <p:nvPr/>
          </p:nvCxnSpPr>
          <p:spPr>
            <a:xfrm>
              <a:off x="887983" y="1388125"/>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5DD4E3C3-AA4D-A759-7FC4-3B0875FA177B}"/>
                </a:ext>
              </a:extLst>
            </p:cNvPr>
            <p:cNvCxnSpPr/>
            <p:nvPr/>
          </p:nvCxnSpPr>
          <p:spPr>
            <a:xfrm>
              <a:off x="888838" y="213729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0E167A29-2681-1AF9-6251-76676A60BBD5}"/>
                </a:ext>
              </a:extLst>
            </p:cNvPr>
            <p:cNvCxnSpPr/>
            <p:nvPr/>
          </p:nvCxnSpPr>
          <p:spPr>
            <a:xfrm>
              <a:off x="887983" y="290410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DDDCBBB5-AD2B-6343-3429-717EB2640256}"/>
                </a:ext>
              </a:extLst>
            </p:cNvPr>
            <p:cNvCxnSpPr/>
            <p:nvPr/>
          </p:nvCxnSpPr>
          <p:spPr>
            <a:xfrm>
              <a:off x="898463" y="358335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90104D88-4F03-7117-8507-1D4F9A263F5F}"/>
                </a:ext>
              </a:extLst>
            </p:cNvPr>
            <p:cNvCxnSpPr/>
            <p:nvPr/>
          </p:nvCxnSpPr>
          <p:spPr>
            <a:xfrm>
              <a:off x="898463" y="438034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4" name="Straight Arrow Connector 43">
              <a:extLst>
                <a:ext uri="{FF2B5EF4-FFF2-40B4-BE49-F238E27FC236}">
                  <a16:creationId xmlns:a16="http://schemas.microsoft.com/office/drawing/2014/main" id="{A89E980F-EA29-C1A7-6BB8-0067FAEAC988}"/>
                </a:ext>
              </a:extLst>
            </p:cNvPr>
            <p:cNvCxnSpPr/>
            <p:nvPr/>
          </p:nvCxnSpPr>
          <p:spPr>
            <a:xfrm>
              <a:off x="914420" y="5191442"/>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5" name="Straight Arrow Connector 44">
              <a:extLst>
                <a:ext uri="{FF2B5EF4-FFF2-40B4-BE49-F238E27FC236}">
                  <a16:creationId xmlns:a16="http://schemas.microsoft.com/office/drawing/2014/main" id="{F48DA206-0D9B-3273-41F6-96AE3651C830}"/>
                </a:ext>
              </a:extLst>
            </p:cNvPr>
            <p:cNvCxnSpPr/>
            <p:nvPr/>
          </p:nvCxnSpPr>
          <p:spPr>
            <a:xfrm>
              <a:off x="904794" y="6001546"/>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606289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dirty="0"/>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12" name="TextBox 11">
            <a:extLst>
              <a:ext uri="{FF2B5EF4-FFF2-40B4-BE49-F238E27FC236}">
                <a16:creationId xmlns:a16="http://schemas.microsoft.com/office/drawing/2014/main" id="{E9F523C7-AD6B-27FD-46C7-6F0EBA36EC2A}"/>
              </a:ext>
            </a:extLst>
          </p:cNvPr>
          <p:cNvSpPr txBox="1"/>
          <p:nvPr/>
        </p:nvSpPr>
        <p:spPr>
          <a:xfrm>
            <a:off x="1745172" y="1195944"/>
            <a:ext cx="10940658" cy="400110"/>
          </a:xfrm>
          <a:prstGeom prst="rect">
            <a:avLst/>
          </a:prstGeom>
          <a:noFill/>
        </p:spPr>
        <p:txBody>
          <a:bodyPr wrap="square">
            <a:spAutoFit/>
          </a:bodyPr>
          <a:lstStyle/>
          <a:p>
            <a:pPr fontAlgn="base"/>
            <a:r>
              <a:rPr lang="en-GB" sz="2000" b="1" dirty="0">
                <a:solidFill>
                  <a:srgbClr val="A3B3CD"/>
                </a:solidFill>
                <a:latin typeface=".SF NS"/>
              </a:rPr>
              <a:t>After each date analysis</a:t>
            </a:r>
          </a:p>
        </p:txBody>
      </p:sp>
      <p:grpSp>
        <p:nvGrpSpPr>
          <p:cNvPr id="14" name="Group 13">
            <a:extLst>
              <a:ext uri="{FF2B5EF4-FFF2-40B4-BE49-F238E27FC236}">
                <a16:creationId xmlns:a16="http://schemas.microsoft.com/office/drawing/2014/main" id="{B8EFB3D9-5468-6493-83D4-F9AF766EEADD}"/>
              </a:ext>
            </a:extLst>
          </p:cNvPr>
          <p:cNvGrpSpPr/>
          <p:nvPr/>
        </p:nvGrpSpPr>
        <p:grpSpPr>
          <a:xfrm>
            <a:off x="81959" y="-52565"/>
            <a:ext cx="11897967" cy="1047305"/>
            <a:chOff x="81959" y="-52565"/>
            <a:chExt cx="11897967" cy="1047305"/>
          </a:xfrm>
        </p:grpSpPr>
        <p:sp>
          <p:nvSpPr>
            <p:cNvPr id="15" name="Rounded Rectangle 14">
              <a:extLst>
                <a:ext uri="{FF2B5EF4-FFF2-40B4-BE49-F238E27FC236}">
                  <a16:creationId xmlns:a16="http://schemas.microsoft.com/office/drawing/2014/main" id="{F5EE9514-D2DC-5330-445B-AEC608750838}"/>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6" name="Rounded Rectangle 15">
              <a:extLst>
                <a:ext uri="{FF2B5EF4-FFF2-40B4-BE49-F238E27FC236}">
                  <a16:creationId xmlns:a16="http://schemas.microsoft.com/office/drawing/2014/main" id="{8C69CD45-AF43-C698-1D7F-5DD6F799CB4E}"/>
                </a:ext>
              </a:extLst>
            </p:cNvPr>
            <p:cNvSpPr/>
            <p:nvPr/>
          </p:nvSpPr>
          <p:spPr>
            <a:xfrm>
              <a:off x="6920011"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B490B9C3-9DA9-10DA-7684-F68AA76904AB}"/>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803102CA-58CF-A775-160C-0956297CEE00}"/>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B53498C8-5C59-F94E-3A88-9600238456DA}"/>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BCC9D02C-CE1F-276C-2CFF-B540DFD6D50A}"/>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64223288-7910-DE52-D739-8B41645C4C7D}"/>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2" name="Right Brace 21">
              <a:extLst>
                <a:ext uri="{FF2B5EF4-FFF2-40B4-BE49-F238E27FC236}">
                  <a16:creationId xmlns:a16="http://schemas.microsoft.com/office/drawing/2014/main" id="{10A9D80E-149F-85B3-9653-1BABB17C7FB0}"/>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3" name="TextBox 22">
              <a:extLst>
                <a:ext uri="{FF2B5EF4-FFF2-40B4-BE49-F238E27FC236}">
                  <a16:creationId xmlns:a16="http://schemas.microsoft.com/office/drawing/2014/main" id="{427B8A02-9EE2-332C-1A01-C9B32A0094C0}"/>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
        <p:nvSpPr>
          <p:cNvPr id="3" name="TextBox 2">
            <a:extLst>
              <a:ext uri="{FF2B5EF4-FFF2-40B4-BE49-F238E27FC236}">
                <a16:creationId xmlns:a16="http://schemas.microsoft.com/office/drawing/2014/main" id="{0C649475-4749-5AC3-9120-2B3B6660A4F2}"/>
              </a:ext>
            </a:extLst>
          </p:cNvPr>
          <p:cNvSpPr txBox="1"/>
          <p:nvPr/>
        </p:nvSpPr>
        <p:spPr>
          <a:xfrm>
            <a:off x="1753657" y="1781015"/>
            <a:ext cx="7448095" cy="646331"/>
          </a:xfrm>
          <a:prstGeom prst="rect">
            <a:avLst/>
          </a:prstGeom>
          <a:noFill/>
        </p:spPr>
        <p:txBody>
          <a:bodyPr wrap="square">
            <a:spAutoFit/>
          </a:bodyPr>
          <a:lstStyle/>
          <a:p>
            <a:pPr fontAlgn="base"/>
            <a:r>
              <a:rPr lang="fr-CH" sz="1200" dirty="0" err="1">
                <a:solidFill>
                  <a:srgbClr val="A3B3CD"/>
                </a:solidFill>
                <a:latin typeface=".SF NS"/>
              </a:rPr>
              <a:t>Overall</a:t>
            </a:r>
            <a:r>
              <a:rPr lang="fr-CH" sz="1200" dirty="0">
                <a:solidFill>
                  <a:srgbClr val="A3B3CD"/>
                </a:solidFill>
                <a:latin typeface=".SF NS"/>
              </a:rPr>
              <a:t>, how </a:t>
            </a:r>
            <a:r>
              <a:rPr lang="fr-CH" sz="1200" dirty="0" err="1">
                <a:solidFill>
                  <a:srgbClr val="A3B3CD"/>
                </a:solidFill>
                <a:latin typeface=".SF NS"/>
              </a:rPr>
              <a:t>much</a:t>
            </a:r>
            <a:r>
              <a:rPr lang="fr-CH" sz="1200" dirty="0">
                <a:solidFill>
                  <a:srgbClr val="A3B3CD"/>
                </a:solidFill>
                <a:latin typeface=".SF NS"/>
              </a:rPr>
              <a:t> do </a:t>
            </a:r>
            <a:r>
              <a:rPr lang="fr-CH" sz="1200" dirty="0" err="1">
                <a:solidFill>
                  <a:srgbClr val="A3B3CD"/>
                </a:solidFill>
                <a:latin typeface=".SF NS"/>
              </a:rPr>
              <a:t>you</a:t>
            </a:r>
            <a:r>
              <a:rPr lang="fr-CH" sz="1200" dirty="0">
                <a:solidFill>
                  <a:srgbClr val="A3B3CD"/>
                </a:solidFill>
                <a:latin typeface=".SF NS"/>
              </a:rPr>
              <a:t> like </a:t>
            </a:r>
            <a:r>
              <a:rPr lang="fr-CH" sz="1200" dirty="0" err="1">
                <a:solidFill>
                  <a:srgbClr val="A3B3CD"/>
                </a:solidFill>
                <a:latin typeface=".SF NS"/>
              </a:rPr>
              <a:t>this</a:t>
            </a:r>
            <a:r>
              <a:rPr lang="fr-CH" sz="1200" dirty="0">
                <a:solidFill>
                  <a:srgbClr val="A3B3CD"/>
                </a:solidFill>
                <a:latin typeface=".SF NS"/>
              </a:rPr>
              <a:t> </a:t>
            </a:r>
            <a:r>
              <a:rPr lang="fr-CH" sz="1200" dirty="0" err="1">
                <a:solidFill>
                  <a:srgbClr val="A3B3CD"/>
                </a:solidFill>
                <a:latin typeface=".SF NS"/>
              </a:rPr>
              <a:t>person</a:t>
            </a:r>
            <a:r>
              <a:rPr lang="fr-CH" sz="1200" dirty="0">
                <a:solidFill>
                  <a:srgbClr val="A3B3CD"/>
                </a:solidFill>
                <a:latin typeface=".SF NS"/>
              </a:rPr>
              <a:t>?</a:t>
            </a:r>
          </a:p>
          <a:p>
            <a:pPr fontAlgn="base"/>
            <a:r>
              <a:rPr lang="fr-CH" sz="1200" dirty="0">
                <a:solidFill>
                  <a:srgbClr val="A3B3CD"/>
                </a:solidFill>
                <a:latin typeface=".SF NS"/>
              </a:rPr>
              <a:t>How probable do </a:t>
            </a:r>
            <a:r>
              <a:rPr lang="fr-CH" sz="1200" dirty="0" err="1">
                <a:solidFill>
                  <a:srgbClr val="A3B3CD"/>
                </a:solidFill>
                <a:latin typeface=".SF NS"/>
              </a:rPr>
              <a:t>you</a:t>
            </a:r>
            <a:r>
              <a:rPr lang="fr-CH" sz="1200" dirty="0">
                <a:solidFill>
                  <a:srgbClr val="A3B3CD"/>
                </a:solidFill>
                <a:latin typeface=".SF NS"/>
              </a:rPr>
              <a:t> </a:t>
            </a:r>
            <a:r>
              <a:rPr lang="fr-CH" sz="1200" dirty="0" err="1">
                <a:solidFill>
                  <a:srgbClr val="A3B3CD"/>
                </a:solidFill>
                <a:latin typeface=".SF NS"/>
              </a:rPr>
              <a:t>think</a:t>
            </a:r>
            <a:r>
              <a:rPr lang="fr-CH" sz="1200" dirty="0">
                <a:solidFill>
                  <a:srgbClr val="A3B3CD"/>
                </a:solidFill>
                <a:latin typeface=".SF NS"/>
              </a:rPr>
              <a:t> </a:t>
            </a:r>
            <a:r>
              <a:rPr lang="fr-CH" sz="1200" dirty="0" err="1">
                <a:solidFill>
                  <a:srgbClr val="A3B3CD"/>
                </a:solidFill>
                <a:latin typeface=".SF NS"/>
              </a:rPr>
              <a:t>it</a:t>
            </a:r>
            <a:r>
              <a:rPr lang="fr-CH" sz="1200" dirty="0">
                <a:solidFill>
                  <a:srgbClr val="A3B3CD"/>
                </a:solidFill>
                <a:latin typeface=".SF NS"/>
              </a:rPr>
              <a:t> </a:t>
            </a:r>
            <a:r>
              <a:rPr lang="fr-CH" sz="1200" dirty="0" err="1">
                <a:solidFill>
                  <a:srgbClr val="A3B3CD"/>
                </a:solidFill>
                <a:latin typeface=".SF NS"/>
              </a:rPr>
              <a:t>is</a:t>
            </a:r>
            <a:r>
              <a:rPr lang="fr-CH" sz="1200" dirty="0">
                <a:solidFill>
                  <a:srgbClr val="A3B3CD"/>
                </a:solidFill>
                <a:latin typeface=".SF NS"/>
              </a:rPr>
              <a:t> </a:t>
            </a:r>
            <a:r>
              <a:rPr lang="fr-CH" sz="1200" dirty="0" err="1">
                <a:solidFill>
                  <a:srgbClr val="A3B3CD"/>
                </a:solidFill>
                <a:latin typeface=".SF NS"/>
              </a:rPr>
              <a:t>that</a:t>
            </a:r>
            <a:r>
              <a:rPr lang="fr-CH" sz="1200" dirty="0">
                <a:solidFill>
                  <a:srgbClr val="A3B3CD"/>
                </a:solidFill>
                <a:latin typeface=".SF NS"/>
              </a:rPr>
              <a:t> </a:t>
            </a:r>
            <a:r>
              <a:rPr lang="fr-CH" sz="1200" dirty="0" err="1">
                <a:solidFill>
                  <a:srgbClr val="A3B3CD"/>
                </a:solidFill>
                <a:latin typeface=".SF NS"/>
              </a:rPr>
              <a:t>this</a:t>
            </a:r>
            <a:r>
              <a:rPr lang="fr-CH" sz="1200" dirty="0">
                <a:solidFill>
                  <a:srgbClr val="A3B3CD"/>
                </a:solidFill>
                <a:latin typeface=".SF NS"/>
              </a:rPr>
              <a:t> </a:t>
            </a:r>
            <a:r>
              <a:rPr lang="fr-CH" sz="1200" dirty="0" err="1">
                <a:solidFill>
                  <a:srgbClr val="A3B3CD"/>
                </a:solidFill>
                <a:latin typeface=".SF NS"/>
              </a:rPr>
              <a:t>person</a:t>
            </a:r>
            <a:r>
              <a:rPr lang="fr-CH" sz="1200" dirty="0">
                <a:solidFill>
                  <a:srgbClr val="A3B3CD"/>
                </a:solidFill>
                <a:latin typeface=".SF NS"/>
              </a:rPr>
              <a:t> </a:t>
            </a:r>
            <a:r>
              <a:rPr lang="fr-CH" sz="1200" dirty="0" err="1">
                <a:solidFill>
                  <a:srgbClr val="A3B3CD"/>
                </a:solidFill>
                <a:latin typeface=".SF NS"/>
              </a:rPr>
              <a:t>will</a:t>
            </a:r>
            <a:r>
              <a:rPr lang="fr-CH" sz="1200" dirty="0">
                <a:solidFill>
                  <a:srgbClr val="A3B3CD"/>
                </a:solidFill>
                <a:latin typeface=".SF NS"/>
              </a:rPr>
              <a:t> </a:t>
            </a:r>
            <a:r>
              <a:rPr lang="fr-CH" sz="1200" dirty="0" err="1">
                <a:solidFill>
                  <a:srgbClr val="A3B3CD"/>
                </a:solidFill>
                <a:latin typeface=".SF NS"/>
              </a:rPr>
              <a:t>say</a:t>
            </a:r>
            <a:r>
              <a:rPr lang="fr-CH" sz="1200" dirty="0">
                <a:solidFill>
                  <a:srgbClr val="A3B3CD"/>
                </a:solidFill>
                <a:latin typeface=".SF NS"/>
              </a:rPr>
              <a:t> yes for </a:t>
            </a:r>
            <a:r>
              <a:rPr lang="fr-CH" sz="1200" dirty="0" err="1">
                <a:solidFill>
                  <a:srgbClr val="A3B3CD"/>
                </a:solidFill>
                <a:latin typeface=".SF NS"/>
              </a:rPr>
              <a:t>you</a:t>
            </a:r>
            <a:r>
              <a:rPr lang="fr-CH" sz="1200" dirty="0">
                <a:solidFill>
                  <a:srgbClr val="A3B3CD"/>
                </a:solidFill>
                <a:latin typeface=".SF NS"/>
              </a:rPr>
              <a:t>?</a:t>
            </a:r>
          </a:p>
          <a:p>
            <a:pPr fontAlgn="base"/>
            <a:r>
              <a:rPr lang="fr-CH" sz="1200" dirty="0">
                <a:solidFill>
                  <a:srgbClr val="A3B3CD"/>
                </a:solidFill>
                <a:latin typeface=".SF NS"/>
              </a:rPr>
              <a:t>How matches do </a:t>
            </a:r>
            <a:r>
              <a:rPr lang="fr-CH" sz="1200" dirty="0" err="1">
                <a:solidFill>
                  <a:srgbClr val="A3B3CD"/>
                </a:solidFill>
                <a:latin typeface=".SF NS"/>
              </a:rPr>
              <a:t>you</a:t>
            </a:r>
            <a:r>
              <a:rPr lang="fr-CH" sz="1200" dirty="0">
                <a:solidFill>
                  <a:srgbClr val="A3B3CD"/>
                </a:solidFill>
                <a:latin typeface=".SF NS"/>
              </a:rPr>
              <a:t> </a:t>
            </a:r>
            <a:r>
              <a:rPr lang="fr-CH" sz="1200" dirty="0" err="1">
                <a:solidFill>
                  <a:srgbClr val="A3B3CD"/>
                </a:solidFill>
                <a:latin typeface=".SF NS"/>
              </a:rPr>
              <a:t>estimate</a:t>
            </a:r>
            <a:r>
              <a:rPr lang="fr-CH" sz="1200" dirty="0">
                <a:solidFill>
                  <a:srgbClr val="A3B3CD"/>
                </a:solidFill>
                <a:latin typeface=".SF NS"/>
              </a:rPr>
              <a:t> </a:t>
            </a:r>
            <a:r>
              <a:rPr lang="fr-CH" sz="1200" dirty="0" err="1">
                <a:solidFill>
                  <a:srgbClr val="A3B3CD"/>
                </a:solidFill>
                <a:latin typeface=".SF NS"/>
              </a:rPr>
              <a:t>you</a:t>
            </a:r>
            <a:r>
              <a:rPr lang="fr-CH" sz="1200" dirty="0">
                <a:solidFill>
                  <a:srgbClr val="A3B3CD"/>
                </a:solidFill>
                <a:latin typeface=".SF NS"/>
              </a:rPr>
              <a:t> </a:t>
            </a:r>
            <a:r>
              <a:rPr lang="fr-CH" sz="1200" dirty="0" err="1">
                <a:solidFill>
                  <a:srgbClr val="A3B3CD"/>
                </a:solidFill>
                <a:latin typeface=".SF NS"/>
              </a:rPr>
              <a:t>will</a:t>
            </a:r>
            <a:r>
              <a:rPr lang="fr-CH" sz="1200" dirty="0">
                <a:solidFill>
                  <a:srgbClr val="A3B3CD"/>
                </a:solidFill>
                <a:latin typeface=".SF NS"/>
              </a:rPr>
              <a:t> </a:t>
            </a:r>
            <a:r>
              <a:rPr lang="fr-CH" sz="1200" dirty="0" err="1">
                <a:solidFill>
                  <a:srgbClr val="A3B3CD"/>
                </a:solidFill>
                <a:latin typeface=".SF NS"/>
              </a:rPr>
              <a:t>get</a:t>
            </a:r>
            <a:r>
              <a:rPr lang="fr-CH" sz="1200" dirty="0">
                <a:solidFill>
                  <a:srgbClr val="A3B3CD"/>
                </a:solidFill>
                <a:latin typeface=".SF NS"/>
              </a:rPr>
              <a:t>: ‘</a:t>
            </a:r>
            <a:r>
              <a:rPr lang="fr-CH" sz="1200" dirty="0" err="1">
                <a:solidFill>
                  <a:srgbClr val="A3B3CD"/>
                </a:solidFill>
                <a:latin typeface=".SF NS"/>
              </a:rPr>
              <a:t>match_es</a:t>
            </a:r>
            <a:r>
              <a:rPr lang="fr-CH" sz="1200" dirty="0">
                <a:solidFill>
                  <a:srgbClr val="A3B3CD"/>
                </a:solidFill>
                <a:latin typeface=".SF NS"/>
              </a:rPr>
              <a:t>’</a:t>
            </a:r>
            <a:endParaRPr lang="en-CH" sz="1200" dirty="0">
              <a:solidFill>
                <a:srgbClr val="A3B3CD"/>
              </a:solidFill>
              <a:latin typeface=".SF NS"/>
            </a:endParaRPr>
          </a:p>
        </p:txBody>
      </p:sp>
      <p:grpSp>
        <p:nvGrpSpPr>
          <p:cNvPr id="29" name="Group 28">
            <a:extLst>
              <a:ext uri="{FF2B5EF4-FFF2-40B4-BE49-F238E27FC236}">
                <a16:creationId xmlns:a16="http://schemas.microsoft.com/office/drawing/2014/main" id="{1AD70EEB-1659-D903-1097-91CCF09CDCB7}"/>
              </a:ext>
            </a:extLst>
          </p:cNvPr>
          <p:cNvGrpSpPr/>
          <p:nvPr/>
        </p:nvGrpSpPr>
        <p:grpSpPr>
          <a:xfrm>
            <a:off x="-71676" y="1060174"/>
            <a:ext cx="1862104" cy="5863260"/>
            <a:chOff x="-71676" y="1060174"/>
            <a:chExt cx="1862104" cy="5863260"/>
          </a:xfrm>
        </p:grpSpPr>
        <p:sp>
          <p:nvSpPr>
            <p:cNvPr id="30" name="TextBox 29">
              <a:extLst>
                <a:ext uri="{FF2B5EF4-FFF2-40B4-BE49-F238E27FC236}">
                  <a16:creationId xmlns:a16="http://schemas.microsoft.com/office/drawing/2014/main" id="{9539E46C-6BA2-F05A-726A-991FEF9E1390}"/>
                </a:ext>
              </a:extLst>
            </p:cNvPr>
            <p:cNvSpPr txBox="1"/>
            <p:nvPr/>
          </p:nvSpPr>
          <p:spPr>
            <a:xfrm>
              <a:off x="-71676" y="1106457"/>
              <a:ext cx="1862104" cy="5816977"/>
            </a:xfrm>
            <a:prstGeom prst="rect">
              <a:avLst/>
            </a:prstGeom>
            <a:noFill/>
          </p:spPr>
          <p:txBody>
            <a:bodyPr wrap="square">
              <a:spAutoFit/>
            </a:bodyPr>
            <a:lstStyle/>
            <a:p>
              <a:pPr fontAlgn="base"/>
              <a:r>
                <a:rPr lang="en-GB" sz="1200" b="1" i="1" dirty="0">
                  <a:solidFill>
                    <a:srgbClr val="D2D9E5"/>
                  </a:solidFill>
                  <a:latin typeface=".SF NS"/>
                </a:rPr>
                <a:t>Data distribution analysis</a:t>
              </a:r>
            </a:p>
            <a:p>
              <a:pPr fontAlgn="base"/>
              <a:endParaRPr lang="en-GB" sz="1200" b="1" i="1" dirty="0">
                <a:solidFill>
                  <a:srgbClr val="A3B3CD"/>
                </a:solidFill>
                <a:latin typeface=".SF NS"/>
              </a:endParaRPr>
            </a:p>
            <a:p>
              <a:pPr fontAlgn="base"/>
              <a:endParaRPr lang="en-GB" sz="1200" b="1" i="1" dirty="0">
                <a:solidFill>
                  <a:srgbClr val="A3B3CD"/>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skewness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outliers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Sign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A3B3CD"/>
                  </a:solidFill>
                  <a:latin typeface=".SF NS"/>
                </a:rPr>
                <a:t>After each date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Halfway through meeting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2 analysis</a:t>
              </a:r>
            </a:p>
          </p:txBody>
        </p:sp>
        <p:cxnSp>
          <p:nvCxnSpPr>
            <p:cNvPr id="31" name="Straight Connector 30">
              <a:extLst>
                <a:ext uri="{FF2B5EF4-FFF2-40B4-BE49-F238E27FC236}">
                  <a16:creationId xmlns:a16="http://schemas.microsoft.com/office/drawing/2014/main" id="{EB742BBE-F02B-3961-1602-E616D99B6584}"/>
                </a:ext>
              </a:extLst>
            </p:cNvPr>
            <p:cNvCxnSpPr>
              <a:cxnSpLocks/>
            </p:cNvCxnSpPr>
            <p:nvPr/>
          </p:nvCxnSpPr>
          <p:spPr>
            <a:xfrm flipH="1">
              <a:off x="1745172" y="1060174"/>
              <a:ext cx="15099" cy="5797826"/>
            </a:xfrm>
            <a:prstGeom prst="line">
              <a:avLst/>
            </a:prstGeom>
            <a:ln w="22225">
              <a:solidFill>
                <a:srgbClr val="A3B3CD"/>
              </a:solidFill>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5A262DD7-4D4C-72A7-8250-419E1F2EEB43}"/>
                </a:ext>
              </a:extLst>
            </p:cNvPr>
            <p:cNvCxnSpPr/>
            <p:nvPr/>
          </p:nvCxnSpPr>
          <p:spPr>
            <a:xfrm>
              <a:off x="887983" y="1388125"/>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BB14A737-8A7E-C8A2-3042-8A77D53E6D7F}"/>
                </a:ext>
              </a:extLst>
            </p:cNvPr>
            <p:cNvCxnSpPr/>
            <p:nvPr/>
          </p:nvCxnSpPr>
          <p:spPr>
            <a:xfrm>
              <a:off x="888838" y="213729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9BB8434A-08A0-92AE-CC84-EA896F0656B3}"/>
                </a:ext>
              </a:extLst>
            </p:cNvPr>
            <p:cNvCxnSpPr/>
            <p:nvPr/>
          </p:nvCxnSpPr>
          <p:spPr>
            <a:xfrm>
              <a:off x="887983" y="290410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5" name="Straight Arrow Connector 34">
              <a:extLst>
                <a:ext uri="{FF2B5EF4-FFF2-40B4-BE49-F238E27FC236}">
                  <a16:creationId xmlns:a16="http://schemas.microsoft.com/office/drawing/2014/main" id="{CBE03534-A202-5462-2E6E-2371414C7735}"/>
                </a:ext>
              </a:extLst>
            </p:cNvPr>
            <p:cNvCxnSpPr/>
            <p:nvPr/>
          </p:nvCxnSpPr>
          <p:spPr>
            <a:xfrm>
              <a:off x="898463" y="358335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7B9B8058-F94A-F970-1C01-E1A5BC53E5E8}"/>
                </a:ext>
              </a:extLst>
            </p:cNvPr>
            <p:cNvCxnSpPr/>
            <p:nvPr/>
          </p:nvCxnSpPr>
          <p:spPr>
            <a:xfrm>
              <a:off x="898463" y="438034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id="{51631845-D00B-457F-FE51-154E05180D0E}"/>
                </a:ext>
              </a:extLst>
            </p:cNvPr>
            <p:cNvCxnSpPr/>
            <p:nvPr/>
          </p:nvCxnSpPr>
          <p:spPr>
            <a:xfrm>
              <a:off x="914420" y="5191442"/>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BD3A7072-BA42-E2FE-82CD-0E543F91C099}"/>
                </a:ext>
              </a:extLst>
            </p:cNvPr>
            <p:cNvCxnSpPr/>
            <p:nvPr/>
          </p:nvCxnSpPr>
          <p:spPr>
            <a:xfrm>
              <a:off x="904794" y="6001546"/>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493583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dirty="0"/>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12" name="TextBox 11">
            <a:extLst>
              <a:ext uri="{FF2B5EF4-FFF2-40B4-BE49-F238E27FC236}">
                <a16:creationId xmlns:a16="http://schemas.microsoft.com/office/drawing/2014/main" id="{E9F523C7-AD6B-27FD-46C7-6F0EBA36EC2A}"/>
              </a:ext>
            </a:extLst>
          </p:cNvPr>
          <p:cNvSpPr txBox="1"/>
          <p:nvPr/>
        </p:nvSpPr>
        <p:spPr>
          <a:xfrm>
            <a:off x="1745172" y="1195944"/>
            <a:ext cx="10940658" cy="400110"/>
          </a:xfrm>
          <a:prstGeom prst="rect">
            <a:avLst/>
          </a:prstGeom>
          <a:noFill/>
        </p:spPr>
        <p:txBody>
          <a:bodyPr wrap="square">
            <a:spAutoFit/>
          </a:bodyPr>
          <a:lstStyle/>
          <a:p>
            <a:pPr fontAlgn="base"/>
            <a:r>
              <a:rPr lang="en-GB" sz="2000" b="1" dirty="0">
                <a:solidFill>
                  <a:srgbClr val="A3B3CD"/>
                </a:solidFill>
                <a:latin typeface=".SF NS"/>
              </a:rPr>
              <a:t>Halfway through meeting analysis</a:t>
            </a:r>
          </a:p>
        </p:txBody>
      </p:sp>
      <p:grpSp>
        <p:nvGrpSpPr>
          <p:cNvPr id="14" name="Group 13">
            <a:extLst>
              <a:ext uri="{FF2B5EF4-FFF2-40B4-BE49-F238E27FC236}">
                <a16:creationId xmlns:a16="http://schemas.microsoft.com/office/drawing/2014/main" id="{B8EFB3D9-5468-6493-83D4-F9AF766EEADD}"/>
              </a:ext>
            </a:extLst>
          </p:cNvPr>
          <p:cNvGrpSpPr/>
          <p:nvPr/>
        </p:nvGrpSpPr>
        <p:grpSpPr>
          <a:xfrm>
            <a:off x="81959" y="-52565"/>
            <a:ext cx="11897967" cy="1047305"/>
            <a:chOff x="81959" y="-52565"/>
            <a:chExt cx="11897967" cy="1047305"/>
          </a:xfrm>
        </p:grpSpPr>
        <p:sp>
          <p:nvSpPr>
            <p:cNvPr id="15" name="Rounded Rectangle 14">
              <a:extLst>
                <a:ext uri="{FF2B5EF4-FFF2-40B4-BE49-F238E27FC236}">
                  <a16:creationId xmlns:a16="http://schemas.microsoft.com/office/drawing/2014/main" id="{F5EE9514-D2DC-5330-445B-AEC608750838}"/>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6" name="Rounded Rectangle 15">
              <a:extLst>
                <a:ext uri="{FF2B5EF4-FFF2-40B4-BE49-F238E27FC236}">
                  <a16:creationId xmlns:a16="http://schemas.microsoft.com/office/drawing/2014/main" id="{8C69CD45-AF43-C698-1D7F-5DD6F799CB4E}"/>
                </a:ext>
              </a:extLst>
            </p:cNvPr>
            <p:cNvSpPr/>
            <p:nvPr/>
          </p:nvSpPr>
          <p:spPr>
            <a:xfrm>
              <a:off x="6920011"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B490B9C3-9DA9-10DA-7684-F68AA76904AB}"/>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803102CA-58CF-A775-160C-0956297CEE00}"/>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B53498C8-5C59-F94E-3A88-9600238456DA}"/>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BCC9D02C-CE1F-276C-2CFF-B540DFD6D50A}"/>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64223288-7910-DE52-D739-8B41645C4C7D}"/>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2" name="Right Brace 21">
              <a:extLst>
                <a:ext uri="{FF2B5EF4-FFF2-40B4-BE49-F238E27FC236}">
                  <a16:creationId xmlns:a16="http://schemas.microsoft.com/office/drawing/2014/main" id="{10A9D80E-149F-85B3-9653-1BABB17C7FB0}"/>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3" name="TextBox 22">
              <a:extLst>
                <a:ext uri="{FF2B5EF4-FFF2-40B4-BE49-F238E27FC236}">
                  <a16:creationId xmlns:a16="http://schemas.microsoft.com/office/drawing/2014/main" id="{427B8A02-9EE2-332C-1A01-C9B32A0094C0}"/>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
        <p:nvSpPr>
          <p:cNvPr id="3" name="TextBox 2">
            <a:extLst>
              <a:ext uri="{FF2B5EF4-FFF2-40B4-BE49-F238E27FC236}">
                <a16:creationId xmlns:a16="http://schemas.microsoft.com/office/drawing/2014/main" id="{0C649475-4749-5AC3-9120-2B3B6660A4F2}"/>
              </a:ext>
            </a:extLst>
          </p:cNvPr>
          <p:cNvSpPr txBox="1"/>
          <p:nvPr/>
        </p:nvSpPr>
        <p:spPr>
          <a:xfrm>
            <a:off x="1753657" y="1781015"/>
            <a:ext cx="7448095" cy="461665"/>
          </a:xfrm>
          <a:prstGeom prst="rect">
            <a:avLst/>
          </a:prstGeom>
          <a:noFill/>
        </p:spPr>
        <p:txBody>
          <a:bodyPr wrap="square">
            <a:spAutoFit/>
          </a:bodyPr>
          <a:lstStyle/>
          <a:p>
            <a:pPr fontAlgn="base"/>
            <a:r>
              <a:rPr lang="fr-CH" sz="1200" dirty="0">
                <a:solidFill>
                  <a:srgbClr val="A3B3CD"/>
                </a:solidFill>
                <a:latin typeface=".SF NS"/>
              </a:rPr>
              <a:t>Comparer les critères de choix avant le speed dating et à cette étape du process MONTRER DES GRAPHS D EVOLUTION CETTE FOIS</a:t>
            </a:r>
            <a:endParaRPr lang="en-CH" sz="1200" dirty="0">
              <a:solidFill>
                <a:srgbClr val="A3B3CD"/>
              </a:solidFill>
              <a:latin typeface=".SF NS"/>
            </a:endParaRPr>
          </a:p>
        </p:txBody>
      </p:sp>
      <p:sp>
        <p:nvSpPr>
          <p:cNvPr id="4" name="TextBox 3">
            <a:extLst>
              <a:ext uri="{FF2B5EF4-FFF2-40B4-BE49-F238E27FC236}">
                <a16:creationId xmlns:a16="http://schemas.microsoft.com/office/drawing/2014/main" id="{E4572569-A355-B654-7E08-5C207D1B3449}"/>
              </a:ext>
            </a:extLst>
          </p:cNvPr>
          <p:cNvSpPr txBox="1"/>
          <p:nvPr/>
        </p:nvSpPr>
        <p:spPr>
          <a:xfrm>
            <a:off x="1791472" y="2519015"/>
            <a:ext cx="3837119" cy="1938992"/>
          </a:xfrm>
          <a:prstGeom prst="rect">
            <a:avLst/>
          </a:prstGeom>
          <a:noFill/>
        </p:spPr>
        <p:txBody>
          <a:bodyPr wrap="square">
            <a:spAutoFit/>
          </a:bodyPr>
          <a:lstStyle/>
          <a:p>
            <a:pPr fontAlgn="base"/>
            <a:r>
              <a:rPr lang="fr-CH" sz="1200" dirty="0">
                <a:solidFill>
                  <a:srgbClr val="A3B3CD"/>
                </a:solidFill>
                <a:latin typeface=".SF NS"/>
              </a:rPr>
              <a:t>Un petit graph sur les 6 attributs avant rencontre:</a:t>
            </a:r>
          </a:p>
          <a:p>
            <a:pPr fontAlgn="base"/>
            <a:r>
              <a:rPr lang="fr-CH" sz="1200" dirty="0">
                <a:solidFill>
                  <a:srgbClr val="A3B3CD"/>
                </a:solidFill>
                <a:latin typeface=".SF NS"/>
              </a:rPr>
              <a:t>«important pour eux </a:t>
            </a:r>
            <a:r>
              <a:rPr lang="fr-CH" sz="1200" dirty="0" err="1">
                <a:solidFill>
                  <a:srgbClr val="A3B3CD"/>
                </a:solidFill>
                <a:latin typeface=".SF NS"/>
              </a:rPr>
              <a:t>memes</a:t>
            </a:r>
            <a:r>
              <a:rPr lang="fr-CH" sz="1200" dirty="0">
                <a:solidFill>
                  <a:srgbClr val="A3B3CD"/>
                </a:solidFill>
                <a:latin typeface=".SF NS"/>
              </a:rPr>
              <a:t>»</a:t>
            </a:r>
          </a:p>
          <a:p>
            <a:pPr fontAlgn="base"/>
            <a:r>
              <a:rPr lang="en-GB" sz="1200" dirty="0">
                <a:solidFill>
                  <a:srgbClr val="A3B3CD"/>
                </a:solidFill>
                <a:latin typeface=".SF NS"/>
              </a:rPr>
              <a:t>attr1_1</a:t>
            </a:r>
          </a:p>
          <a:p>
            <a:pPr fontAlgn="base"/>
            <a:r>
              <a:rPr lang="en-GB" sz="1200" dirty="0">
                <a:solidFill>
                  <a:srgbClr val="A3B3CD"/>
                </a:solidFill>
                <a:latin typeface=".SF NS"/>
              </a:rPr>
              <a:t>sinc1_1</a:t>
            </a:r>
          </a:p>
          <a:p>
            <a:pPr fontAlgn="base"/>
            <a:r>
              <a:rPr lang="en-GB" sz="1200" dirty="0">
                <a:solidFill>
                  <a:srgbClr val="A3B3CD"/>
                </a:solidFill>
                <a:latin typeface=".SF NS"/>
              </a:rPr>
              <a:t>intel1_1</a:t>
            </a:r>
          </a:p>
          <a:p>
            <a:pPr fontAlgn="base"/>
            <a:r>
              <a:rPr lang="en-GB" sz="1200" dirty="0">
                <a:solidFill>
                  <a:srgbClr val="A3B3CD"/>
                </a:solidFill>
                <a:latin typeface=".SF NS"/>
              </a:rPr>
              <a:t>fun1_1</a:t>
            </a:r>
          </a:p>
          <a:p>
            <a:pPr fontAlgn="base"/>
            <a:r>
              <a:rPr lang="en-GB" sz="1200" dirty="0">
                <a:solidFill>
                  <a:srgbClr val="A3B3CD"/>
                </a:solidFill>
                <a:latin typeface=".SF NS"/>
              </a:rPr>
              <a:t>amb1_1</a:t>
            </a:r>
          </a:p>
          <a:p>
            <a:pPr fontAlgn="base"/>
            <a:r>
              <a:rPr lang="en-GB" sz="1200" dirty="0">
                <a:solidFill>
                  <a:srgbClr val="A3B3CD"/>
                </a:solidFill>
                <a:latin typeface=".SF NS"/>
              </a:rPr>
              <a:t>shar1_1</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5" name="TextBox 4">
            <a:extLst>
              <a:ext uri="{FF2B5EF4-FFF2-40B4-BE49-F238E27FC236}">
                <a16:creationId xmlns:a16="http://schemas.microsoft.com/office/drawing/2014/main" id="{C8C57619-FD93-88EC-A7CF-892435D42EEE}"/>
              </a:ext>
            </a:extLst>
          </p:cNvPr>
          <p:cNvSpPr txBox="1"/>
          <p:nvPr/>
        </p:nvSpPr>
        <p:spPr>
          <a:xfrm>
            <a:off x="5352752" y="3394155"/>
            <a:ext cx="743248" cy="400110"/>
          </a:xfrm>
          <a:prstGeom prst="rect">
            <a:avLst/>
          </a:prstGeom>
          <a:noFill/>
        </p:spPr>
        <p:txBody>
          <a:bodyPr wrap="square">
            <a:spAutoFit/>
          </a:bodyPr>
          <a:lstStyle>
            <a:defPPr>
              <a:defRPr lang="en-CH"/>
            </a:defPPr>
            <a:lvl1pPr fontAlgn="base">
              <a:defRPr sz="2000" b="1">
                <a:solidFill>
                  <a:srgbClr val="A3B3CD"/>
                </a:solidFill>
                <a:latin typeface=".SF NS"/>
              </a:defRPr>
            </a:lvl1pPr>
          </a:lstStyle>
          <a:p>
            <a:r>
              <a:rPr lang="en-CH" dirty="0"/>
              <a:t>VS</a:t>
            </a:r>
          </a:p>
        </p:txBody>
      </p:sp>
      <p:sp>
        <p:nvSpPr>
          <p:cNvPr id="9" name="TextBox 8">
            <a:extLst>
              <a:ext uri="{FF2B5EF4-FFF2-40B4-BE49-F238E27FC236}">
                <a16:creationId xmlns:a16="http://schemas.microsoft.com/office/drawing/2014/main" id="{7A348770-DFB7-CA6F-BE73-D20AA458B347}"/>
              </a:ext>
            </a:extLst>
          </p:cNvPr>
          <p:cNvSpPr txBox="1"/>
          <p:nvPr/>
        </p:nvSpPr>
        <p:spPr>
          <a:xfrm>
            <a:off x="6758031" y="2519015"/>
            <a:ext cx="3837119" cy="1569660"/>
          </a:xfrm>
          <a:prstGeom prst="rect">
            <a:avLst/>
          </a:prstGeom>
          <a:noFill/>
        </p:spPr>
        <p:txBody>
          <a:bodyPr wrap="square">
            <a:spAutoFit/>
          </a:bodyPr>
          <a:lstStyle/>
          <a:p>
            <a:pPr fontAlgn="base"/>
            <a:r>
              <a:rPr lang="en-GB" sz="1200" dirty="0">
                <a:solidFill>
                  <a:srgbClr val="A3B3CD"/>
                </a:solidFill>
                <a:latin typeface=".SF NS"/>
              </a:rPr>
              <a:t>attr1_s</a:t>
            </a:r>
          </a:p>
          <a:p>
            <a:pPr fontAlgn="base"/>
            <a:r>
              <a:rPr lang="en-GB" sz="1200" dirty="0">
                <a:solidFill>
                  <a:srgbClr val="A3B3CD"/>
                </a:solidFill>
                <a:latin typeface=".SF NS"/>
              </a:rPr>
              <a:t>sinc1_s</a:t>
            </a:r>
          </a:p>
          <a:p>
            <a:pPr fontAlgn="base"/>
            <a:r>
              <a:rPr lang="en-GB" sz="1200" dirty="0">
                <a:solidFill>
                  <a:srgbClr val="A3B3CD"/>
                </a:solidFill>
                <a:latin typeface=".SF NS"/>
              </a:rPr>
              <a:t>intel1_s</a:t>
            </a:r>
          </a:p>
          <a:p>
            <a:pPr fontAlgn="base"/>
            <a:r>
              <a:rPr lang="en-GB" sz="1200" dirty="0">
                <a:solidFill>
                  <a:srgbClr val="A3B3CD"/>
                </a:solidFill>
                <a:latin typeface=".SF NS"/>
              </a:rPr>
              <a:t>fun1_s</a:t>
            </a:r>
          </a:p>
          <a:p>
            <a:pPr fontAlgn="base"/>
            <a:r>
              <a:rPr lang="en-GB" sz="1200" dirty="0">
                <a:solidFill>
                  <a:srgbClr val="A3B3CD"/>
                </a:solidFill>
                <a:latin typeface=".SF NS"/>
              </a:rPr>
              <a:t>amb1_s</a:t>
            </a:r>
          </a:p>
          <a:p>
            <a:pPr fontAlgn="base"/>
            <a:r>
              <a:rPr lang="en-GB" sz="1200" dirty="0">
                <a:solidFill>
                  <a:srgbClr val="A3B3CD"/>
                </a:solidFill>
                <a:latin typeface=".SF NS"/>
              </a:rPr>
              <a:t>shar1_s</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10" name="TextBox 9">
            <a:extLst>
              <a:ext uri="{FF2B5EF4-FFF2-40B4-BE49-F238E27FC236}">
                <a16:creationId xmlns:a16="http://schemas.microsoft.com/office/drawing/2014/main" id="{57796A88-FD5C-6286-3CAE-00AB23A4BA24}"/>
              </a:ext>
            </a:extLst>
          </p:cNvPr>
          <p:cNvSpPr txBox="1"/>
          <p:nvPr/>
        </p:nvSpPr>
        <p:spPr>
          <a:xfrm>
            <a:off x="1753657" y="4427928"/>
            <a:ext cx="3837119" cy="2123658"/>
          </a:xfrm>
          <a:prstGeom prst="rect">
            <a:avLst/>
          </a:prstGeom>
          <a:noFill/>
        </p:spPr>
        <p:txBody>
          <a:bodyPr wrap="square">
            <a:spAutoFit/>
          </a:bodyPr>
          <a:lstStyle/>
          <a:p>
            <a:pPr fontAlgn="base"/>
            <a:r>
              <a:rPr lang="fr-CH" sz="1200" dirty="0">
                <a:solidFill>
                  <a:srgbClr val="A3B3CD"/>
                </a:solidFill>
                <a:latin typeface=".SF NS"/>
              </a:rPr>
              <a:t>Un petit graph sur les 6 attributs avant rencontre:</a:t>
            </a:r>
          </a:p>
          <a:p>
            <a:pPr fontAlgn="base"/>
            <a:r>
              <a:rPr lang="fr-CH" sz="1200" dirty="0">
                <a:solidFill>
                  <a:srgbClr val="A3B3CD"/>
                </a:solidFill>
                <a:latin typeface=".SF NS"/>
              </a:rPr>
              <a:t>Comparaison entre ce </a:t>
            </a:r>
            <a:r>
              <a:rPr lang="fr-CH" sz="1200" dirty="0" err="1">
                <a:solidFill>
                  <a:srgbClr val="A3B3CD"/>
                </a:solidFill>
                <a:latin typeface=".SF NS"/>
              </a:rPr>
              <a:t>qu</a:t>
            </a:r>
            <a:r>
              <a:rPr lang="fr-CH" sz="1200" dirty="0">
                <a:solidFill>
                  <a:srgbClr val="A3B3CD"/>
                </a:solidFill>
                <a:latin typeface=".SF NS"/>
              </a:rPr>
              <a:t> ils pensent que le sexe opposé apprécie et où la personne se situe</a:t>
            </a:r>
          </a:p>
          <a:p>
            <a:pPr fontAlgn="base"/>
            <a:r>
              <a:rPr lang="en-GB" sz="1200" dirty="0">
                <a:solidFill>
                  <a:srgbClr val="A3B3CD"/>
                </a:solidFill>
                <a:latin typeface=".SF NS"/>
              </a:rPr>
              <a:t>attr3_1</a:t>
            </a:r>
          </a:p>
          <a:p>
            <a:pPr fontAlgn="base"/>
            <a:r>
              <a:rPr lang="en-GB" sz="1200" dirty="0">
                <a:solidFill>
                  <a:srgbClr val="A3B3CD"/>
                </a:solidFill>
                <a:latin typeface=".SF NS"/>
              </a:rPr>
              <a:t>sinc3_1</a:t>
            </a:r>
          </a:p>
          <a:p>
            <a:pPr fontAlgn="base"/>
            <a:r>
              <a:rPr lang="en-GB" sz="1200" dirty="0">
                <a:solidFill>
                  <a:srgbClr val="A3B3CD"/>
                </a:solidFill>
                <a:latin typeface=".SF NS"/>
              </a:rPr>
              <a:t>intel3_1</a:t>
            </a:r>
          </a:p>
          <a:p>
            <a:pPr fontAlgn="base"/>
            <a:r>
              <a:rPr lang="en-GB" sz="1200" dirty="0">
                <a:solidFill>
                  <a:srgbClr val="A3B3CD"/>
                </a:solidFill>
                <a:latin typeface=".SF NS"/>
              </a:rPr>
              <a:t>fun3_1</a:t>
            </a:r>
          </a:p>
          <a:p>
            <a:pPr fontAlgn="base"/>
            <a:r>
              <a:rPr lang="en-GB" sz="1200" dirty="0">
                <a:solidFill>
                  <a:srgbClr val="A3B3CD"/>
                </a:solidFill>
                <a:latin typeface=".SF NS"/>
              </a:rPr>
              <a:t>amb3_1</a:t>
            </a:r>
          </a:p>
          <a:p>
            <a:pPr fontAlgn="base"/>
            <a:r>
              <a:rPr lang="en-GB" sz="1200" dirty="0">
                <a:solidFill>
                  <a:srgbClr val="A3B3CD"/>
                </a:solidFill>
                <a:latin typeface=".SF NS"/>
              </a:rPr>
              <a:t>shar3_1</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28" name="TextBox 27">
            <a:extLst>
              <a:ext uri="{FF2B5EF4-FFF2-40B4-BE49-F238E27FC236}">
                <a16:creationId xmlns:a16="http://schemas.microsoft.com/office/drawing/2014/main" id="{04FBF751-F220-8483-8ABA-C67073F3E668}"/>
              </a:ext>
            </a:extLst>
          </p:cNvPr>
          <p:cNvSpPr txBox="1"/>
          <p:nvPr/>
        </p:nvSpPr>
        <p:spPr>
          <a:xfrm>
            <a:off x="5299004" y="5389709"/>
            <a:ext cx="743248" cy="400110"/>
          </a:xfrm>
          <a:prstGeom prst="rect">
            <a:avLst/>
          </a:prstGeom>
          <a:noFill/>
        </p:spPr>
        <p:txBody>
          <a:bodyPr wrap="square">
            <a:spAutoFit/>
          </a:bodyPr>
          <a:lstStyle>
            <a:defPPr>
              <a:defRPr lang="en-CH"/>
            </a:defPPr>
            <a:lvl1pPr fontAlgn="base">
              <a:defRPr sz="2000" b="1">
                <a:solidFill>
                  <a:srgbClr val="A3B3CD"/>
                </a:solidFill>
                <a:latin typeface=".SF NS"/>
              </a:defRPr>
            </a:lvl1pPr>
          </a:lstStyle>
          <a:p>
            <a:r>
              <a:rPr lang="en-CH" dirty="0"/>
              <a:t>VS</a:t>
            </a:r>
          </a:p>
        </p:txBody>
      </p:sp>
      <p:sp>
        <p:nvSpPr>
          <p:cNvPr id="30" name="TextBox 29">
            <a:extLst>
              <a:ext uri="{FF2B5EF4-FFF2-40B4-BE49-F238E27FC236}">
                <a16:creationId xmlns:a16="http://schemas.microsoft.com/office/drawing/2014/main" id="{671967B3-7FA2-1759-5A38-5C4EE2312419}"/>
              </a:ext>
            </a:extLst>
          </p:cNvPr>
          <p:cNvSpPr txBox="1"/>
          <p:nvPr/>
        </p:nvSpPr>
        <p:spPr>
          <a:xfrm>
            <a:off x="6710964" y="4365010"/>
            <a:ext cx="3837119" cy="1569660"/>
          </a:xfrm>
          <a:prstGeom prst="rect">
            <a:avLst/>
          </a:prstGeom>
          <a:noFill/>
        </p:spPr>
        <p:txBody>
          <a:bodyPr wrap="square">
            <a:spAutoFit/>
          </a:bodyPr>
          <a:lstStyle/>
          <a:p>
            <a:pPr fontAlgn="base"/>
            <a:r>
              <a:rPr lang="en-GB" sz="1200" dirty="0">
                <a:solidFill>
                  <a:srgbClr val="A3B3CD"/>
                </a:solidFill>
                <a:latin typeface=".SF NS"/>
              </a:rPr>
              <a:t>attr3_s</a:t>
            </a:r>
          </a:p>
          <a:p>
            <a:pPr fontAlgn="base"/>
            <a:r>
              <a:rPr lang="en-GB" sz="1200" dirty="0">
                <a:solidFill>
                  <a:srgbClr val="A3B3CD"/>
                </a:solidFill>
                <a:latin typeface=".SF NS"/>
              </a:rPr>
              <a:t>sinc3_s</a:t>
            </a:r>
          </a:p>
          <a:p>
            <a:pPr fontAlgn="base"/>
            <a:r>
              <a:rPr lang="en-GB" sz="1200" dirty="0">
                <a:solidFill>
                  <a:srgbClr val="A3B3CD"/>
                </a:solidFill>
                <a:latin typeface=".SF NS"/>
              </a:rPr>
              <a:t>intel3_s</a:t>
            </a:r>
          </a:p>
          <a:p>
            <a:pPr fontAlgn="base"/>
            <a:r>
              <a:rPr lang="en-GB" sz="1200" dirty="0">
                <a:solidFill>
                  <a:srgbClr val="A3B3CD"/>
                </a:solidFill>
                <a:latin typeface=".SF NS"/>
              </a:rPr>
              <a:t>fun3_s</a:t>
            </a:r>
          </a:p>
          <a:p>
            <a:pPr fontAlgn="base"/>
            <a:r>
              <a:rPr lang="en-GB" sz="1200" dirty="0">
                <a:solidFill>
                  <a:srgbClr val="A3B3CD"/>
                </a:solidFill>
                <a:latin typeface=".SF NS"/>
              </a:rPr>
              <a:t>amb3_s</a:t>
            </a:r>
          </a:p>
          <a:p>
            <a:pPr fontAlgn="base"/>
            <a:r>
              <a:rPr lang="en-GB" sz="1200" dirty="0">
                <a:solidFill>
                  <a:srgbClr val="A3B3CD"/>
                </a:solidFill>
                <a:latin typeface=".SF NS"/>
              </a:rPr>
              <a:t>shar3_s</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grpSp>
        <p:nvGrpSpPr>
          <p:cNvPr id="31" name="Group 30">
            <a:extLst>
              <a:ext uri="{FF2B5EF4-FFF2-40B4-BE49-F238E27FC236}">
                <a16:creationId xmlns:a16="http://schemas.microsoft.com/office/drawing/2014/main" id="{F2528ABA-1A99-7593-ED9E-10C04B2495F2}"/>
              </a:ext>
            </a:extLst>
          </p:cNvPr>
          <p:cNvGrpSpPr/>
          <p:nvPr/>
        </p:nvGrpSpPr>
        <p:grpSpPr>
          <a:xfrm>
            <a:off x="-71676" y="1060174"/>
            <a:ext cx="1862104" cy="5863260"/>
            <a:chOff x="-71676" y="1060174"/>
            <a:chExt cx="1862104" cy="5863260"/>
          </a:xfrm>
        </p:grpSpPr>
        <p:sp>
          <p:nvSpPr>
            <p:cNvPr id="32" name="TextBox 31">
              <a:extLst>
                <a:ext uri="{FF2B5EF4-FFF2-40B4-BE49-F238E27FC236}">
                  <a16:creationId xmlns:a16="http://schemas.microsoft.com/office/drawing/2014/main" id="{BD23FFFC-1503-172A-CF96-A42A04982603}"/>
                </a:ext>
              </a:extLst>
            </p:cNvPr>
            <p:cNvSpPr txBox="1"/>
            <p:nvPr/>
          </p:nvSpPr>
          <p:spPr>
            <a:xfrm>
              <a:off x="-71676" y="1106457"/>
              <a:ext cx="1862104" cy="5816977"/>
            </a:xfrm>
            <a:prstGeom prst="rect">
              <a:avLst/>
            </a:prstGeom>
            <a:noFill/>
          </p:spPr>
          <p:txBody>
            <a:bodyPr wrap="square">
              <a:spAutoFit/>
            </a:bodyPr>
            <a:lstStyle/>
            <a:p>
              <a:pPr fontAlgn="base"/>
              <a:r>
                <a:rPr lang="en-GB" sz="1200" b="1" i="1" dirty="0">
                  <a:solidFill>
                    <a:srgbClr val="D2D9E5"/>
                  </a:solidFill>
                  <a:latin typeface=".SF NS"/>
                </a:rPr>
                <a:t>Data distribution analysis</a:t>
              </a:r>
            </a:p>
            <a:p>
              <a:pPr fontAlgn="base"/>
              <a:endParaRPr lang="en-GB" sz="1200" b="1" i="1" dirty="0">
                <a:solidFill>
                  <a:srgbClr val="A3B3CD"/>
                </a:solidFill>
                <a:latin typeface=".SF NS"/>
              </a:endParaRPr>
            </a:p>
            <a:p>
              <a:pPr fontAlgn="base"/>
              <a:endParaRPr lang="en-GB" sz="1200" b="1" i="1" dirty="0">
                <a:solidFill>
                  <a:srgbClr val="A3B3CD"/>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skewness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outliers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Sign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After each date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A3B3CD"/>
                  </a:solidFill>
                  <a:latin typeface=".SF NS"/>
                </a:rPr>
                <a:t>Halfway through meeting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2 analysis</a:t>
              </a:r>
            </a:p>
          </p:txBody>
        </p:sp>
        <p:cxnSp>
          <p:nvCxnSpPr>
            <p:cNvPr id="33" name="Straight Connector 32">
              <a:extLst>
                <a:ext uri="{FF2B5EF4-FFF2-40B4-BE49-F238E27FC236}">
                  <a16:creationId xmlns:a16="http://schemas.microsoft.com/office/drawing/2014/main" id="{98BCAFE9-DE47-E4FD-EE6B-033A089A9860}"/>
                </a:ext>
              </a:extLst>
            </p:cNvPr>
            <p:cNvCxnSpPr>
              <a:cxnSpLocks/>
            </p:cNvCxnSpPr>
            <p:nvPr/>
          </p:nvCxnSpPr>
          <p:spPr>
            <a:xfrm flipH="1">
              <a:off x="1745172" y="1060174"/>
              <a:ext cx="15099" cy="5797826"/>
            </a:xfrm>
            <a:prstGeom prst="line">
              <a:avLst/>
            </a:prstGeom>
            <a:ln w="22225">
              <a:solidFill>
                <a:srgbClr val="A3B3CD"/>
              </a:solidFill>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3E155A00-257F-1426-F2EB-1A4EBD97B5AF}"/>
                </a:ext>
              </a:extLst>
            </p:cNvPr>
            <p:cNvCxnSpPr/>
            <p:nvPr/>
          </p:nvCxnSpPr>
          <p:spPr>
            <a:xfrm>
              <a:off x="887983" y="1388125"/>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5" name="Straight Arrow Connector 34">
              <a:extLst>
                <a:ext uri="{FF2B5EF4-FFF2-40B4-BE49-F238E27FC236}">
                  <a16:creationId xmlns:a16="http://schemas.microsoft.com/office/drawing/2014/main" id="{68C1018F-7126-6363-BD6F-492469FCED0A}"/>
                </a:ext>
              </a:extLst>
            </p:cNvPr>
            <p:cNvCxnSpPr/>
            <p:nvPr/>
          </p:nvCxnSpPr>
          <p:spPr>
            <a:xfrm>
              <a:off x="888838" y="213729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73B66068-F7A2-E8DF-F194-EF769F724B8C}"/>
                </a:ext>
              </a:extLst>
            </p:cNvPr>
            <p:cNvCxnSpPr/>
            <p:nvPr/>
          </p:nvCxnSpPr>
          <p:spPr>
            <a:xfrm>
              <a:off x="887983" y="290410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id="{2B456CA8-5AD1-7BED-1993-AAEF3B32A43C}"/>
                </a:ext>
              </a:extLst>
            </p:cNvPr>
            <p:cNvCxnSpPr/>
            <p:nvPr/>
          </p:nvCxnSpPr>
          <p:spPr>
            <a:xfrm>
              <a:off x="898463" y="358335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7C5EFFDE-7E1A-1C33-E51F-CCA22A920994}"/>
                </a:ext>
              </a:extLst>
            </p:cNvPr>
            <p:cNvCxnSpPr/>
            <p:nvPr/>
          </p:nvCxnSpPr>
          <p:spPr>
            <a:xfrm>
              <a:off x="898463" y="438034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7FCD621D-58D4-E4DD-0246-B4D1399DCA55}"/>
                </a:ext>
              </a:extLst>
            </p:cNvPr>
            <p:cNvCxnSpPr/>
            <p:nvPr/>
          </p:nvCxnSpPr>
          <p:spPr>
            <a:xfrm>
              <a:off x="914420" y="5191442"/>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E0B2B244-A514-D9FF-C81D-413DA22E0229}"/>
                </a:ext>
              </a:extLst>
            </p:cNvPr>
            <p:cNvCxnSpPr/>
            <p:nvPr/>
          </p:nvCxnSpPr>
          <p:spPr>
            <a:xfrm>
              <a:off x="904794" y="6001546"/>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3610720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dirty="0"/>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12" name="TextBox 11">
            <a:extLst>
              <a:ext uri="{FF2B5EF4-FFF2-40B4-BE49-F238E27FC236}">
                <a16:creationId xmlns:a16="http://schemas.microsoft.com/office/drawing/2014/main" id="{E9F523C7-AD6B-27FD-46C7-6F0EBA36EC2A}"/>
              </a:ext>
            </a:extLst>
          </p:cNvPr>
          <p:cNvSpPr txBox="1"/>
          <p:nvPr/>
        </p:nvSpPr>
        <p:spPr>
          <a:xfrm>
            <a:off x="1745172" y="1195944"/>
            <a:ext cx="10940658" cy="400110"/>
          </a:xfrm>
          <a:prstGeom prst="rect">
            <a:avLst/>
          </a:prstGeom>
          <a:noFill/>
        </p:spPr>
        <p:txBody>
          <a:bodyPr wrap="square">
            <a:spAutoFit/>
          </a:bodyPr>
          <a:lstStyle/>
          <a:p>
            <a:pPr fontAlgn="base"/>
            <a:r>
              <a:rPr lang="en-GB" sz="2000" b="1" dirty="0" err="1">
                <a:solidFill>
                  <a:srgbClr val="A3B3CD"/>
                </a:solidFill>
                <a:latin typeface=".SF NS"/>
              </a:rPr>
              <a:t>Followup</a:t>
            </a:r>
            <a:r>
              <a:rPr lang="en-GB" sz="2000" b="1" dirty="0">
                <a:solidFill>
                  <a:srgbClr val="A3B3CD"/>
                </a:solidFill>
                <a:latin typeface=".SF NS"/>
              </a:rPr>
              <a:t> analysis</a:t>
            </a:r>
          </a:p>
        </p:txBody>
      </p:sp>
      <p:grpSp>
        <p:nvGrpSpPr>
          <p:cNvPr id="14" name="Group 13">
            <a:extLst>
              <a:ext uri="{FF2B5EF4-FFF2-40B4-BE49-F238E27FC236}">
                <a16:creationId xmlns:a16="http://schemas.microsoft.com/office/drawing/2014/main" id="{B8EFB3D9-5468-6493-83D4-F9AF766EEADD}"/>
              </a:ext>
            </a:extLst>
          </p:cNvPr>
          <p:cNvGrpSpPr/>
          <p:nvPr/>
        </p:nvGrpSpPr>
        <p:grpSpPr>
          <a:xfrm>
            <a:off x="81959" y="-52565"/>
            <a:ext cx="11897967" cy="1047305"/>
            <a:chOff x="81959" y="-52565"/>
            <a:chExt cx="11897967" cy="1047305"/>
          </a:xfrm>
        </p:grpSpPr>
        <p:sp>
          <p:nvSpPr>
            <p:cNvPr id="15" name="Rounded Rectangle 14">
              <a:extLst>
                <a:ext uri="{FF2B5EF4-FFF2-40B4-BE49-F238E27FC236}">
                  <a16:creationId xmlns:a16="http://schemas.microsoft.com/office/drawing/2014/main" id="{F5EE9514-D2DC-5330-445B-AEC608750838}"/>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6" name="Rounded Rectangle 15">
              <a:extLst>
                <a:ext uri="{FF2B5EF4-FFF2-40B4-BE49-F238E27FC236}">
                  <a16:creationId xmlns:a16="http://schemas.microsoft.com/office/drawing/2014/main" id="{8C69CD45-AF43-C698-1D7F-5DD6F799CB4E}"/>
                </a:ext>
              </a:extLst>
            </p:cNvPr>
            <p:cNvSpPr/>
            <p:nvPr/>
          </p:nvSpPr>
          <p:spPr>
            <a:xfrm>
              <a:off x="6920011"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B490B9C3-9DA9-10DA-7684-F68AA76904AB}"/>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803102CA-58CF-A775-160C-0956297CEE00}"/>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B53498C8-5C59-F94E-3A88-9600238456DA}"/>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BCC9D02C-CE1F-276C-2CFF-B540DFD6D50A}"/>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64223288-7910-DE52-D739-8B41645C4C7D}"/>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2" name="Right Brace 21">
              <a:extLst>
                <a:ext uri="{FF2B5EF4-FFF2-40B4-BE49-F238E27FC236}">
                  <a16:creationId xmlns:a16="http://schemas.microsoft.com/office/drawing/2014/main" id="{10A9D80E-149F-85B3-9653-1BABB17C7FB0}"/>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3" name="TextBox 22">
              <a:extLst>
                <a:ext uri="{FF2B5EF4-FFF2-40B4-BE49-F238E27FC236}">
                  <a16:creationId xmlns:a16="http://schemas.microsoft.com/office/drawing/2014/main" id="{427B8A02-9EE2-332C-1A01-C9B32A0094C0}"/>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
        <p:nvSpPr>
          <p:cNvPr id="3" name="TextBox 2">
            <a:extLst>
              <a:ext uri="{FF2B5EF4-FFF2-40B4-BE49-F238E27FC236}">
                <a16:creationId xmlns:a16="http://schemas.microsoft.com/office/drawing/2014/main" id="{0C649475-4749-5AC3-9120-2B3B6660A4F2}"/>
              </a:ext>
            </a:extLst>
          </p:cNvPr>
          <p:cNvSpPr txBox="1"/>
          <p:nvPr/>
        </p:nvSpPr>
        <p:spPr>
          <a:xfrm>
            <a:off x="1753657" y="1781015"/>
            <a:ext cx="7448095" cy="646331"/>
          </a:xfrm>
          <a:prstGeom prst="rect">
            <a:avLst/>
          </a:prstGeom>
          <a:noFill/>
        </p:spPr>
        <p:txBody>
          <a:bodyPr wrap="square">
            <a:spAutoFit/>
          </a:bodyPr>
          <a:lstStyle/>
          <a:p>
            <a:pPr fontAlgn="base"/>
            <a:r>
              <a:rPr lang="fr-CH" sz="1200" dirty="0">
                <a:solidFill>
                  <a:srgbClr val="A3B3CD"/>
                </a:solidFill>
                <a:latin typeface=".SF NS"/>
              </a:rPr>
              <a:t>satis_2</a:t>
            </a:r>
          </a:p>
          <a:p>
            <a:pPr fontAlgn="base"/>
            <a:r>
              <a:rPr lang="fr-CH" sz="1200" dirty="0" err="1">
                <a:solidFill>
                  <a:srgbClr val="A3B3CD"/>
                </a:solidFill>
                <a:latin typeface=".SF NS"/>
              </a:rPr>
              <a:t>length</a:t>
            </a:r>
            <a:r>
              <a:rPr lang="fr-CH" sz="1200" dirty="0">
                <a:solidFill>
                  <a:srgbClr val="A3B3CD"/>
                </a:solidFill>
                <a:latin typeface=".SF NS"/>
              </a:rPr>
              <a:t>: est-ce que le </a:t>
            </a:r>
            <a:r>
              <a:rPr lang="fr-CH" sz="1200" dirty="0" err="1">
                <a:solidFill>
                  <a:srgbClr val="A3B3CD"/>
                </a:solidFill>
                <a:latin typeface=".SF NS"/>
              </a:rPr>
              <a:t>speedating</a:t>
            </a:r>
            <a:r>
              <a:rPr lang="fr-CH" sz="1200" dirty="0">
                <a:solidFill>
                  <a:srgbClr val="A3B3CD"/>
                </a:solidFill>
                <a:latin typeface=".SF NS"/>
              </a:rPr>
              <a:t> était trop rapide</a:t>
            </a:r>
          </a:p>
          <a:p>
            <a:pPr fontAlgn="base"/>
            <a:r>
              <a:rPr lang="fr-CH" sz="1200" dirty="0">
                <a:solidFill>
                  <a:srgbClr val="A3B3CD"/>
                </a:solidFill>
                <a:latin typeface=".SF NS"/>
              </a:rPr>
              <a:t>numdat_2: nb de dates ok?</a:t>
            </a:r>
            <a:endParaRPr lang="en-CH" sz="1200" dirty="0">
              <a:solidFill>
                <a:srgbClr val="A3B3CD"/>
              </a:solidFill>
              <a:latin typeface=".SF NS"/>
            </a:endParaRPr>
          </a:p>
        </p:txBody>
      </p:sp>
      <p:sp>
        <p:nvSpPr>
          <p:cNvPr id="2" name="TextBox 1">
            <a:extLst>
              <a:ext uri="{FF2B5EF4-FFF2-40B4-BE49-F238E27FC236}">
                <a16:creationId xmlns:a16="http://schemas.microsoft.com/office/drawing/2014/main" id="{12655700-018F-8935-ABF1-73F67D47E55D}"/>
              </a:ext>
            </a:extLst>
          </p:cNvPr>
          <p:cNvSpPr txBox="1"/>
          <p:nvPr/>
        </p:nvSpPr>
        <p:spPr>
          <a:xfrm>
            <a:off x="1791472" y="2930159"/>
            <a:ext cx="4576277" cy="1938992"/>
          </a:xfrm>
          <a:prstGeom prst="rect">
            <a:avLst/>
          </a:prstGeom>
          <a:noFill/>
        </p:spPr>
        <p:txBody>
          <a:bodyPr wrap="square">
            <a:spAutoFit/>
          </a:bodyPr>
          <a:lstStyle/>
          <a:p>
            <a:pPr fontAlgn="base"/>
            <a:r>
              <a:rPr lang="fr-CH" sz="1200" dirty="0">
                <a:solidFill>
                  <a:srgbClr val="A3B3CD"/>
                </a:solidFill>
                <a:latin typeface=".SF NS"/>
              </a:rPr>
              <a:t>Quels sont les attributs qui ont eu le plus d impact dans leur décision après coup?</a:t>
            </a:r>
          </a:p>
          <a:p>
            <a:pPr fontAlgn="base"/>
            <a:r>
              <a:rPr lang="en-GB" sz="1200" dirty="0">
                <a:solidFill>
                  <a:srgbClr val="A3B3CD"/>
                </a:solidFill>
                <a:latin typeface=".SF NS"/>
              </a:rPr>
              <a:t>attr7_2</a:t>
            </a:r>
          </a:p>
          <a:p>
            <a:pPr fontAlgn="base"/>
            <a:r>
              <a:rPr lang="en-GB" sz="1200" dirty="0">
                <a:solidFill>
                  <a:srgbClr val="A3B3CD"/>
                </a:solidFill>
                <a:latin typeface=".SF NS"/>
              </a:rPr>
              <a:t>sinc7_2</a:t>
            </a:r>
          </a:p>
          <a:p>
            <a:pPr fontAlgn="base"/>
            <a:r>
              <a:rPr lang="en-GB" sz="1200" dirty="0">
                <a:solidFill>
                  <a:srgbClr val="A3B3CD"/>
                </a:solidFill>
                <a:latin typeface=".SF NS"/>
              </a:rPr>
              <a:t>intel7_2</a:t>
            </a:r>
          </a:p>
          <a:p>
            <a:pPr fontAlgn="base"/>
            <a:r>
              <a:rPr lang="en-GB" sz="1200" dirty="0">
                <a:solidFill>
                  <a:srgbClr val="A3B3CD"/>
                </a:solidFill>
                <a:latin typeface=".SF NS"/>
              </a:rPr>
              <a:t>fun7_2</a:t>
            </a:r>
          </a:p>
          <a:p>
            <a:pPr fontAlgn="base"/>
            <a:r>
              <a:rPr lang="en-GB" sz="1200" dirty="0">
                <a:solidFill>
                  <a:srgbClr val="A3B3CD"/>
                </a:solidFill>
                <a:latin typeface=".SF NS"/>
              </a:rPr>
              <a:t>amb7_2</a:t>
            </a:r>
          </a:p>
          <a:p>
            <a:pPr fontAlgn="base"/>
            <a:r>
              <a:rPr lang="en-GB" sz="1200" dirty="0">
                <a:solidFill>
                  <a:srgbClr val="A3B3CD"/>
                </a:solidFill>
                <a:latin typeface=".SF NS"/>
              </a:rPr>
              <a:t>shar7_2</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6" name="TextBox 5">
            <a:extLst>
              <a:ext uri="{FF2B5EF4-FFF2-40B4-BE49-F238E27FC236}">
                <a16:creationId xmlns:a16="http://schemas.microsoft.com/office/drawing/2014/main" id="{2FCA2DFE-13D1-64FD-D465-6FFC032AEFA3}"/>
              </a:ext>
            </a:extLst>
          </p:cNvPr>
          <p:cNvSpPr txBox="1"/>
          <p:nvPr/>
        </p:nvSpPr>
        <p:spPr>
          <a:xfrm>
            <a:off x="6295085" y="2747414"/>
            <a:ext cx="4576277" cy="1754326"/>
          </a:xfrm>
          <a:prstGeom prst="rect">
            <a:avLst/>
          </a:prstGeom>
          <a:noFill/>
        </p:spPr>
        <p:txBody>
          <a:bodyPr wrap="square">
            <a:spAutoFit/>
          </a:bodyPr>
          <a:lstStyle/>
          <a:p>
            <a:pPr fontAlgn="base"/>
            <a:r>
              <a:rPr lang="fr-CH" sz="1200" dirty="0">
                <a:solidFill>
                  <a:srgbClr val="A3B3CD"/>
                </a:solidFill>
                <a:latin typeface=".SF NS"/>
              </a:rPr>
              <a:t>Quels sont les attributs qui comptent le plus désormais</a:t>
            </a:r>
          </a:p>
          <a:p>
            <a:pPr fontAlgn="base"/>
            <a:r>
              <a:rPr lang="en-GB" sz="1200" dirty="0">
                <a:solidFill>
                  <a:srgbClr val="A3B3CD"/>
                </a:solidFill>
                <a:latin typeface=".SF NS"/>
              </a:rPr>
              <a:t>attr1_2</a:t>
            </a:r>
          </a:p>
          <a:p>
            <a:pPr fontAlgn="base"/>
            <a:r>
              <a:rPr lang="en-GB" sz="1200" dirty="0">
                <a:solidFill>
                  <a:srgbClr val="A3B3CD"/>
                </a:solidFill>
                <a:latin typeface=".SF NS"/>
              </a:rPr>
              <a:t>sinc1_2</a:t>
            </a:r>
          </a:p>
          <a:p>
            <a:pPr fontAlgn="base"/>
            <a:r>
              <a:rPr lang="en-GB" sz="1200" dirty="0">
                <a:solidFill>
                  <a:srgbClr val="A3B3CD"/>
                </a:solidFill>
                <a:latin typeface=".SF NS"/>
              </a:rPr>
              <a:t>intel1_2</a:t>
            </a:r>
          </a:p>
          <a:p>
            <a:pPr fontAlgn="base"/>
            <a:r>
              <a:rPr lang="en-GB" sz="1200" dirty="0">
                <a:solidFill>
                  <a:srgbClr val="A3B3CD"/>
                </a:solidFill>
                <a:latin typeface=".SF NS"/>
              </a:rPr>
              <a:t>fun1_2</a:t>
            </a:r>
          </a:p>
          <a:p>
            <a:pPr fontAlgn="base"/>
            <a:r>
              <a:rPr lang="en-GB" sz="1200" dirty="0">
                <a:solidFill>
                  <a:srgbClr val="A3B3CD"/>
                </a:solidFill>
                <a:latin typeface=".SF NS"/>
              </a:rPr>
              <a:t>amb1_2</a:t>
            </a:r>
          </a:p>
          <a:p>
            <a:pPr fontAlgn="base"/>
            <a:r>
              <a:rPr lang="en-GB" sz="1200" dirty="0">
                <a:solidFill>
                  <a:srgbClr val="A3B3CD"/>
                </a:solidFill>
                <a:latin typeface=".SF NS"/>
              </a:rPr>
              <a:t>shar1_2</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8" name="TextBox 7">
            <a:extLst>
              <a:ext uri="{FF2B5EF4-FFF2-40B4-BE49-F238E27FC236}">
                <a16:creationId xmlns:a16="http://schemas.microsoft.com/office/drawing/2014/main" id="{61E12D52-5BEB-96E9-9704-392404F5D131}"/>
              </a:ext>
            </a:extLst>
          </p:cNvPr>
          <p:cNvSpPr txBox="1"/>
          <p:nvPr/>
        </p:nvSpPr>
        <p:spPr>
          <a:xfrm>
            <a:off x="2029610" y="4612594"/>
            <a:ext cx="4576277" cy="1938992"/>
          </a:xfrm>
          <a:prstGeom prst="rect">
            <a:avLst/>
          </a:prstGeom>
          <a:noFill/>
        </p:spPr>
        <p:txBody>
          <a:bodyPr wrap="square">
            <a:spAutoFit/>
          </a:bodyPr>
          <a:lstStyle/>
          <a:p>
            <a:pPr fontAlgn="base"/>
            <a:r>
              <a:rPr lang="fr-CH" sz="1200" dirty="0">
                <a:solidFill>
                  <a:srgbClr val="A3B3CD"/>
                </a:solidFill>
                <a:latin typeface=".SF NS"/>
              </a:rPr>
              <a:t>Que penses tu ce que le sexe similaire recherche le plus sur le sexe opposé. Se situer par rapport aux autres</a:t>
            </a:r>
          </a:p>
          <a:p>
            <a:pPr fontAlgn="base"/>
            <a:r>
              <a:rPr lang="en-GB" sz="1200" dirty="0">
                <a:solidFill>
                  <a:srgbClr val="A3B3CD"/>
                </a:solidFill>
                <a:latin typeface=".SF NS"/>
              </a:rPr>
              <a:t>attr4_2</a:t>
            </a:r>
          </a:p>
          <a:p>
            <a:pPr fontAlgn="base"/>
            <a:r>
              <a:rPr lang="en-GB" sz="1200" dirty="0">
                <a:solidFill>
                  <a:srgbClr val="A3B3CD"/>
                </a:solidFill>
                <a:latin typeface=".SF NS"/>
              </a:rPr>
              <a:t>sinc4_2</a:t>
            </a:r>
          </a:p>
          <a:p>
            <a:pPr fontAlgn="base"/>
            <a:r>
              <a:rPr lang="en-GB" sz="1200" dirty="0">
                <a:solidFill>
                  <a:srgbClr val="A3B3CD"/>
                </a:solidFill>
                <a:latin typeface=".SF NS"/>
              </a:rPr>
              <a:t>intel4_2</a:t>
            </a:r>
          </a:p>
          <a:p>
            <a:pPr fontAlgn="base"/>
            <a:r>
              <a:rPr lang="en-GB" sz="1200" dirty="0">
                <a:solidFill>
                  <a:srgbClr val="A3B3CD"/>
                </a:solidFill>
                <a:latin typeface=".SF NS"/>
              </a:rPr>
              <a:t>fun4_2</a:t>
            </a:r>
          </a:p>
          <a:p>
            <a:pPr fontAlgn="base"/>
            <a:r>
              <a:rPr lang="en-GB" sz="1200" dirty="0">
                <a:solidFill>
                  <a:srgbClr val="A3B3CD"/>
                </a:solidFill>
                <a:latin typeface=".SF NS"/>
              </a:rPr>
              <a:t>amb4_2</a:t>
            </a:r>
          </a:p>
          <a:p>
            <a:pPr fontAlgn="base"/>
            <a:r>
              <a:rPr lang="en-GB" sz="1200" dirty="0">
                <a:solidFill>
                  <a:srgbClr val="A3B3CD"/>
                </a:solidFill>
                <a:latin typeface=".SF NS"/>
              </a:rPr>
              <a:t>shar4_2</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11" name="TextBox 10">
            <a:extLst>
              <a:ext uri="{FF2B5EF4-FFF2-40B4-BE49-F238E27FC236}">
                <a16:creationId xmlns:a16="http://schemas.microsoft.com/office/drawing/2014/main" id="{580E5DF1-991C-31C1-4574-C63931D09B7C}"/>
              </a:ext>
            </a:extLst>
          </p:cNvPr>
          <p:cNvSpPr txBox="1"/>
          <p:nvPr/>
        </p:nvSpPr>
        <p:spPr>
          <a:xfrm>
            <a:off x="3500985" y="5347634"/>
            <a:ext cx="2288139" cy="1015663"/>
          </a:xfrm>
          <a:prstGeom prst="rect">
            <a:avLst/>
          </a:prstGeom>
          <a:noFill/>
        </p:spPr>
        <p:txBody>
          <a:bodyPr wrap="square">
            <a:spAutoFit/>
          </a:bodyPr>
          <a:lstStyle/>
          <a:p>
            <a:pPr fontAlgn="base"/>
            <a:r>
              <a:rPr lang="fr-CH" sz="1200" dirty="0">
                <a:solidFill>
                  <a:srgbClr val="FF0000"/>
                </a:solidFill>
                <a:latin typeface=".SF NS"/>
              </a:rPr>
              <a:t>Sérieux y en a tellement que je me passerais bien de l analyse de ce que je pense comment me situer versus les autres ainsi que l </a:t>
            </a:r>
            <a:r>
              <a:rPr lang="fr-CH" sz="1200" dirty="0" err="1">
                <a:solidFill>
                  <a:srgbClr val="FF0000"/>
                </a:solidFill>
                <a:latin typeface=".SF NS"/>
              </a:rPr>
              <a:t>evolution</a:t>
            </a:r>
            <a:r>
              <a:rPr lang="fr-CH" sz="1200" dirty="0">
                <a:solidFill>
                  <a:srgbClr val="FF0000"/>
                </a:solidFill>
                <a:latin typeface=".SF NS"/>
              </a:rPr>
              <a:t>.</a:t>
            </a:r>
            <a:endParaRPr lang="en-CH" sz="1200" dirty="0">
              <a:solidFill>
                <a:srgbClr val="FF0000"/>
              </a:solidFill>
              <a:latin typeface=".SF NS"/>
            </a:endParaRPr>
          </a:p>
        </p:txBody>
      </p:sp>
      <p:sp>
        <p:nvSpPr>
          <p:cNvPr id="13" name="TextBox 12">
            <a:extLst>
              <a:ext uri="{FF2B5EF4-FFF2-40B4-BE49-F238E27FC236}">
                <a16:creationId xmlns:a16="http://schemas.microsoft.com/office/drawing/2014/main" id="{B5ACE6F1-D628-F965-DB0B-1D651BA2AEF3}"/>
              </a:ext>
            </a:extLst>
          </p:cNvPr>
          <p:cNvSpPr txBox="1"/>
          <p:nvPr/>
        </p:nvSpPr>
        <p:spPr>
          <a:xfrm>
            <a:off x="6587883" y="4453595"/>
            <a:ext cx="2613869" cy="1754326"/>
          </a:xfrm>
          <a:prstGeom prst="rect">
            <a:avLst/>
          </a:prstGeom>
          <a:noFill/>
        </p:spPr>
        <p:txBody>
          <a:bodyPr wrap="square">
            <a:spAutoFit/>
          </a:bodyPr>
          <a:lstStyle/>
          <a:p>
            <a:pPr fontAlgn="base"/>
            <a:r>
              <a:rPr lang="en-GB" sz="1200" dirty="0">
                <a:solidFill>
                  <a:srgbClr val="A3B3CD"/>
                </a:solidFill>
                <a:latin typeface=".SF NS"/>
              </a:rPr>
              <a:t>Qu </a:t>
            </a:r>
            <a:r>
              <a:rPr lang="en-GB" sz="1200" dirty="0" err="1">
                <a:solidFill>
                  <a:srgbClr val="A3B3CD"/>
                </a:solidFill>
                <a:latin typeface=".SF NS"/>
              </a:rPr>
              <a:t>est</a:t>
            </a:r>
            <a:r>
              <a:rPr lang="en-GB" sz="1200" dirty="0">
                <a:solidFill>
                  <a:srgbClr val="A3B3CD"/>
                </a:solidFill>
                <a:latin typeface=".SF NS"/>
              </a:rPr>
              <a:t> </a:t>
            </a:r>
            <a:r>
              <a:rPr lang="en-GB" sz="1200" dirty="0" err="1">
                <a:solidFill>
                  <a:srgbClr val="A3B3CD"/>
                </a:solidFill>
                <a:latin typeface=".SF NS"/>
              </a:rPr>
              <a:t>ce</a:t>
            </a:r>
            <a:r>
              <a:rPr lang="en-GB" sz="1200" dirty="0">
                <a:solidFill>
                  <a:srgbClr val="A3B3CD"/>
                </a:solidFill>
                <a:latin typeface=".SF NS"/>
              </a:rPr>
              <a:t> que l </a:t>
            </a:r>
            <a:r>
              <a:rPr lang="en-GB" sz="1200" dirty="0" err="1">
                <a:solidFill>
                  <a:srgbClr val="A3B3CD"/>
                </a:solidFill>
                <a:latin typeface=".SF NS"/>
              </a:rPr>
              <a:t>autre</a:t>
            </a:r>
            <a:r>
              <a:rPr lang="en-GB" sz="1200" dirty="0">
                <a:solidFill>
                  <a:srgbClr val="A3B3CD"/>
                </a:solidFill>
                <a:latin typeface=".SF NS"/>
              </a:rPr>
              <a:t> recherche ?</a:t>
            </a:r>
          </a:p>
          <a:p>
            <a:pPr fontAlgn="base"/>
            <a:r>
              <a:rPr lang="en-GB" sz="1200" dirty="0">
                <a:solidFill>
                  <a:srgbClr val="A3B3CD"/>
                </a:solidFill>
                <a:latin typeface=".SF NS"/>
              </a:rPr>
              <a:t>attr2_2</a:t>
            </a:r>
          </a:p>
          <a:p>
            <a:pPr fontAlgn="base"/>
            <a:r>
              <a:rPr lang="en-GB" sz="1200" dirty="0">
                <a:solidFill>
                  <a:srgbClr val="A3B3CD"/>
                </a:solidFill>
                <a:latin typeface=".SF NS"/>
              </a:rPr>
              <a:t>sinc2_2</a:t>
            </a:r>
          </a:p>
          <a:p>
            <a:pPr fontAlgn="base"/>
            <a:r>
              <a:rPr lang="en-GB" sz="1200" dirty="0">
                <a:solidFill>
                  <a:srgbClr val="A3B3CD"/>
                </a:solidFill>
                <a:latin typeface=".SF NS"/>
              </a:rPr>
              <a:t>intel2_2</a:t>
            </a:r>
          </a:p>
          <a:p>
            <a:pPr fontAlgn="base"/>
            <a:r>
              <a:rPr lang="en-GB" sz="1200" dirty="0">
                <a:solidFill>
                  <a:srgbClr val="A3B3CD"/>
                </a:solidFill>
                <a:latin typeface=".SF NS"/>
              </a:rPr>
              <a:t>fun2_2</a:t>
            </a:r>
          </a:p>
          <a:p>
            <a:pPr fontAlgn="base"/>
            <a:r>
              <a:rPr lang="en-GB" sz="1200" dirty="0">
                <a:solidFill>
                  <a:srgbClr val="A3B3CD"/>
                </a:solidFill>
                <a:latin typeface=".SF NS"/>
              </a:rPr>
              <a:t>amb2_2</a:t>
            </a:r>
          </a:p>
          <a:p>
            <a:pPr fontAlgn="base"/>
            <a:r>
              <a:rPr lang="en-GB" sz="1200" dirty="0">
                <a:solidFill>
                  <a:srgbClr val="A3B3CD"/>
                </a:solidFill>
                <a:latin typeface=".SF NS"/>
              </a:rPr>
              <a:t>shar2_2</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29" name="TextBox 28">
            <a:extLst>
              <a:ext uri="{FF2B5EF4-FFF2-40B4-BE49-F238E27FC236}">
                <a16:creationId xmlns:a16="http://schemas.microsoft.com/office/drawing/2014/main" id="{07FBA632-88D5-41BD-431E-145B5663AE39}"/>
              </a:ext>
            </a:extLst>
          </p:cNvPr>
          <p:cNvSpPr txBox="1"/>
          <p:nvPr/>
        </p:nvSpPr>
        <p:spPr>
          <a:xfrm>
            <a:off x="9596953" y="3461291"/>
            <a:ext cx="2613869" cy="1754326"/>
          </a:xfrm>
          <a:prstGeom prst="rect">
            <a:avLst/>
          </a:prstGeom>
          <a:noFill/>
        </p:spPr>
        <p:txBody>
          <a:bodyPr wrap="square">
            <a:spAutoFit/>
          </a:bodyPr>
          <a:lstStyle/>
          <a:p>
            <a:pPr fontAlgn="base"/>
            <a:r>
              <a:rPr lang="en-GB" sz="1200" dirty="0">
                <a:solidFill>
                  <a:srgbClr val="A3B3CD"/>
                </a:solidFill>
                <a:latin typeface=".SF NS"/>
              </a:rPr>
              <a:t>Be honest?</a:t>
            </a:r>
          </a:p>
          <a:p>
            <a:pPr fontAlgn="base"/>
            <a:r>
              <a:rPr lang="en-GB" sz="1200" dirty="0">
                <a:solidFill>
                  <a:srgbClr val="A3B3CD"/>
                </a:solidFill>
                <a:latin typeface=".SF NS"/>
              </a:rPr>
              <a:t>attr3_2</a:t>
            </a:r>
          </a:p>
          <a:p>
            <a:pPr fontAlgn="base"/>
            <a:r>
              <a:rPr lang="en-GB" sz="1200" dirty="0">
                <a:solidFill>
                  <a:srgbClr val="A3B3CD"/>
                </a:solidFill>
                <a:latin typeface=".SF NS"/>
              </a:rPr>
              <a:t>sinc3_2</a:t>
            </a:r>
          </a:p>
          <a:p>
            <a:pPr fontAlgn="base"/>
            <a:r>
              <a:rPr lang="en-GB" sz="1200" dirty="0">
                <a:solidFill>
                  <a:srgbClr val="A3B3CD"/>
                </a:solidFill>
                <a:latin typeface=".SF NS"/>
              </a:rPr>
              <a:t>intel3_2</a:t>
            </a:r>
          </a:p>
          <a:p>
            <a:pPr fontAlgn="base"/>
            <a:r>
              <a:rPr lang="en-GB" sz="1200" dirty="0">
                <a:solidFill>
                  <a:srgbClr val="A3B3CD"/>
                </a:solidFill>
                <a:latin typeface=".SF NS"/>
              </a:rPr>
              <a:t>fun3_2</a:t>
            </a:r>
          </a:p>
          <a:p>
            <a:pPr fontAlgn="base"/>
            <a:r>
              <a:rPr lang="en-GB" sz="1200" dirty="0">
                <a:solidFill>
                  <a:srgbClr val="A3B3CD"/>
                </a:solidFill>
                <a:latin typeface=".SF NS"/>
              </a:rPr>
              <a:t>amb3_2</a:t>
            </a:r>
          </a:p>
          <a:p>
            <a:pPr fontAlgn="base"/>
            <a:r>
              <a:rPr lang="en-GB" sz="1200" dirty="0">
                <a:solidFill>
                  <a:srgbClr val="A3B3CD"/>
                </a:solidFill>
                <a:latin typeface=".SF NS"/>
              </a:rPr>
              <a:t>shar3_2</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sp>
        <p:nvSpPr>
          <p:cNvPr id="31" name="TextBox 30">
            <a:extLst>
              <a:ext uri="{FF2B5EF4-FFF2-40B4-BE49-F238E27FC236}">
                <a16:creationId xmlns:a16="http://schemas.microsoft.com/office/drawing/2014/main" id="{11F24933-9F24-DA6A-4DB4-CB7D6F9AF310}"/>
              </a:ext>
            </a:extLst>
          </p:cNvPr>
          <p:cNvSpPr txBox="1"/>
          <p:nvPr/>
        </p:nvSpPr>
        <p:spPr>
          <a:xfrm>
            <a:off x="8961350" y="5239444"/>
            <a:ext cx="2613869" cy="1754326"/>
          </a:xfrm>
          <a:prstGeom prst="rect">
            <a:avLst/>
          </a:prstGeom>
          <a:noFill/>
        </p:spPr>
        <p:txBody>
          <a:bodyPr wrap="square">
            <a:spAutoFit/>
          </a:bodyPr>
          <a:lstStyle/>
          <a:p>
            <a:pPr fontAlgn="base"/>
            <a:r>
              <a:rPr lang="en-GB" sz="1200" dirty="0">
                <a:solidFill>
                  <a:srgbClr val="A3B3CD"/>
                </a:solidFill>
                <a:latin typeface=".SF NS"/>
              </a:rPr>
              <a:t>Comment </a:t>
            </a:r>
            <a:r>
              <a:rPr lang="en-GB" sz="1200" dirty="0" err="1">
                <a:solidFill>
                  <a:srgbClr val="A3B3CD"/>
                </a:solidFill>
                <a:latin typeface=".SF NS"/>
              </a:rPr>
              <a:t>penses</a:t>
            </a:r>
            <a:r>
              <a:rPr lang="en-GB" sz="1200" dirty="0">
                <a:solidFill>
                  <a:srgbClr val="A3B3CD"/>
                </a:solidFill>
                <a:latin typeface=".SF NS"/>
              </a:rPr>
              <a:t> </a:t>
            </a:r>
            <a:r>
              <a:rPr lang="en-GB" sz="1200" dirty="0" err="1">
                <a:solidFill>
                  <a:srgbClr val="A3B3CD"/>
                </a:solidFill>
                <a:latin typeface=".SF NS"/>
              </a:rPr>
              <a:t>tu</a:t>
            </a:r>
            <a:r>
              <a:rPr lang="en-GB" sz="1200" dirty="0">
                <a:solidFill>
                  <a:srgbClr val="A3B3CD"/>
                </a:solidFill>
                <a:latin typeface=".SF NS"/>
              </a:rPr>
              <a:t> </a:t>
            </a:r>
            <a:r>
              <a:rPr lang="en-GB" sz="1200" dirty="0" err="1">
                <a:solidFill>
                  <a:srgbClr val="A3B3CD"/>
                </a:solidFill>
                <a:latin typeface=".SF NS"/>
              </a:rPr>
              <a:t>qu</a:t>
            </a:r>
            <a:r>
              <a:rPr lang="en-GB" sz="1200" dirty="0">
                <a:solidFill>
                  <a:srgbClr val="A3B3CD"/>
                </a:solidFill>
                <a:latin typeface=".SF NS"/>
              </a:rPr>
              <a:t> on </a:t>
            </a:r>
            <a:r>
              <a:rPr lang="en-GB" sz="1200" dirty="0" err="1">
                <a:solidFill>
                  <a:srgbClr val="A3B3CD"/>
                </a:solidFill>
                <a:latin typeface=".SF NS"/>
              </a:rPr>
              <a:t>te</a:t>
            </a:r>
            <a:r>
              <a:rPr lang="en-GB" sz="1200" dirty="0">
                <a:solidFill>
                  <a:srgbClr val="A3B3CD"/>
                </a:solidFill>
                <a:latin typeface=".SF NS"/>
              </a:rPr>
              <a:t> </a:t>
            </a:r>
            <a:r>
              <a:rPr lang="en-GB" sz="1200" dirty="0" err="1">
                <a:solidFill>
                  <a:srgbClr val="A3B3CD"/>
                </a:solidFill>
                <a:latin typeface=".SF NS"/>
              </a:rPr>
              <a:t>percoit</a:t>
            </a:r>
            <a:r>
              <a:rPr lang="en-GB" sz="1200" dirty="0">
                <a:solidFill>
                  <a:srgbClr val="A3B3CD"/>
                </a:solidFill>
                <a:latin typeface=".SF NS"/>
              </a:rPr>
              <a:t>?</a:t>
            </a:r>
          </a:p>
          <a:p>
            <a:pPr fontAlgn="base"/>
            <a:r>
              <a:rPr lang="en-GB" sz="1200" dirty="0">
                <a:solidFill>
                  <a:srgbClr val="A3B3CD"/>
                </a:solidFill>
                <a:latin typeface=".SF NS"/>
              </a:rPr>
              <a:t>attr5_2</a:t>
            </a:r>
          </a:p>
          <a:p>
            <a:pPr fontAlgn="base"/>
            <a:r>
              <a:rPr lang="en-GB" sz="1200" dirty="0">
                <a:solidFill>
                  <a:srgbClr val="A3B3CD"/>
                </a:solidFill>
                <a:latin typeface=".SF NS"/>
              </a:rPr>
              <a:t>sinc5_2</a:t>
            </a:r>
          </a:p>
          <a:p>
            <a:pPr fontAlgn="base"/>
            <a:r>
              <a:rPr lang="en-GB" sz="1200" dirty="0">
                <a:solidFill>
                  <a:srgbClr val="A3B3CD"/>
                </a:solidFill>
                <a:latin typeface=".SF NS"/>
              </a:rPr>
              <a:t>intel5_2</a:t>
            </a:r>
          </a:p>
          <a:p>
            <a:pPr fontAlgn="base"/>
            <a:r>
              <a:rPr lang="en-GB" sz="1200" dirty="0">
                <a:solidFill>
                  <a:srgbClr val="A3B3CD"/>
                </a:solidFill>
                <a:latin typeface=".SF NS"/>
              </a:rPr>
              <a:t>fun5_2</a:t>
            </a:r>
          </a:p>
          <a:p>
            <a:pPr fontAlgn="base"/>
            <a:r>
              <a:rPr lang="en-GB" sz="1200" dirty="0">
                <a:solidFill>
                  <a:srgbClr val="A3B3CD"/>
                </a:solidFill>
                <a:latin typeface=".SF NS"/>
              </a:rPr>
              <a:t>amb5_2</a:t>
            </a:r>
          </a:p>
          <a:p>
            <a:pPr fontAlgn="base"/>
            <a:r>
              <a:rPr lang="en-GB" sz="1200" dirty="0">
                <a:solidFill>
                  <a:srgbClr val="A3B3CD"/>
                </a:solidFill>
                <a:latin typeface=".SF NS"/>
              </a:rPr>
              <a:t>shar5_2</a:t>
            </a:r>
            <a:endParaRPr lang="fr-CH" sz="1200" dirty="0">
              <a:solidFill>
                <a:srgbClr val="A3B3CD"/>
              </a:solidFill>
              <a:latin typeface=".SF NS"/>
            </a:endParaRPr>
          </a:p>
          <a:p>
            <a:pPr fontAlgn="base"/>
            <a:endParaRPr lang="fr-CH" sz="1200" dirty="0">
              <a:solidFill>
                <a:srgbClr val="A3B3CD"/>
              </a:solidFill>
              <a:latin typeface=".SF NS"/>
            </a:endParaRPr>
          </a:p>
          <a:p>
            <a:pPr fontAlgn="base"/>
            <a:endParaRPr lang="en-CH" sz="1200" dirty="0">
              <a:solidFill>
                <a:srgbClr val="A3B3CD"/>
              </a:solidFill>
              <a:latin typeface=".SF NS"/>
            </a:endParaRPr>
          </a:p>
        </p:txBody>
      </p:sp>
      <p:grpSp>
        <p:nvGrpSpPr>
          <p:cNvPr id="32" name="Group 31">
            <a:extLst>
              <a:ext uri="{FF2B5EF4-FFF2-40B4-BE49-F238E27FC236}">
                <a16:creationId xmlns:a16="http://schemas.microsoft.com/office/drawing/2014/main" id="{022A525F-A51C-91B9-2406-26E5352CB4F2}"/>
              </a:ext>
            </a:extLst>
          </p:cNvPr>
          <p:cNvGrpSpPr/>
          <p:nvPr/>
        </p:nvGrpSpPr>
        <p:grpSpPr>
          <a:xfrm>
            <a:off x="-71676" y="1060174"/>
            <a:ext cx="1862104" cy="5863260"/>
            <a:chOff x="-71676" y="1060174"/>
            <a:chExt cx="1862104" cy="5863260"/>
          </a:xfrm>
        </p:grpSpPr>
        <p:sp>
          <p:nvSpPr>
            <p:cNvPr id="33" name="TextBox 32">
              <a:extLst>
                <a:ext uri="{FF2B5EF4-FFF2-40B4-BE49-F238E27FC236}">
                  <a16:creationId xmlns:a16="http://schemas.microsoft.com/office/drawing/2014/main" id="{ECA23627-4F5A-8C1E-662A-2DD1F2F2A9D4}"/>
                </a:ext>
              </a:extLst>
            </p:cNvPr>
            <p:cNvSpPr txBox="1"/>
            <p:nvPr/>
          </p:nvSpPr>
          <p:spPr>
            <a:xfrm>
              <a:off x="-71676" y="1106457"/>
              <a:ext cx="1862104" cy="5816977"/>
            </a:xfrm>
            <a:prstGeom prst="rect">
              <a:avLst/>
            </a:prstGeom>
            <a:noFill/>
          </p:spPr>
          <p:txBody>
            <a:bodyPr wrap="square">
              <a:spAutoFit/>
            </a:bodyPr>
            <a:lstStyle/>
            <a:p>
              <a:pPr fontAlgn="base"/>
              <a:r>
                <a:rPr lang="en-GB" sz="1200" b="1" i="1" dirty="0">
                  <a:solidFill>
                    <a:srgbClr val="D2D9E5"/>
                  </a:solidFill>
                  <a:latin typeface=".SF NS"/>
                </a:rPr>
                <a:t>Data distribution analysis</a:t>
              </a:r>
            </a:p>
            <a:p>
              <a:pPr fontAlgn="base"/>
              <a:endParaRPr lang="en-GB" sz="1200" b="1" i="1" dirty="0">
                <a:solidFill>
                  <a:srgbClr val="A3B3CD"/>
                </a:solidFill>
                <a:latin typeface=".SF NS"/>
              </a:endParaRPr>
            </a:p>
            <a:p>
              <a:pPr fontAlgn="base"/>
              <a:endParaRPr lang="en-GB" sz="1200" b="1" i="1" dirty="0">
                <a:solidFill>
                  <a:srgbClr val="A3B3CD"/>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skewness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outliers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Sign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After each date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Halfway through meeting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A3B3CD"/>
                  </a:solidFill>
                  <a:latin typeface=".SF NS"/>
                </a:rPr>
                <a:t>Follow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2 analysis</a:t>
              </a:r>
            </a:p>
          </p:txBody>
        </p:sp>
        <p:cxnSp>
          <p:nvCxnSpPr>
            <p:cNvPr id="34" name="Straight Connector 33">
              <a:extLst>
                <a:ext uri="{FF2B5EF4-FFF2-40B4-BE49-F238E27FC236}">
                  <a16:creationId xmlns:a16="http://schemas.microsoft.com/office/drawing/2014/main" id="{B8ED7768-328B-37C9-C312-931D00576696}"/>
                </a:ext>
              </a:extLst>
            </p:cNvPr>
            <p:cNvCxnSpPr>
              <a:cxnSpLocks/>
            </p:cNvCxnSpPr>
            <p:nvPr/>
          </p:nvCxnSpPr>
          <p:spPr>
            <a:xfrm flipH="1">
              <a:off x="1745172" y="1060174"/>
              <a:ext cx="15099" cy="5797826"/>
            </a:xfrm>
            <a:prstGeom prst="line">
              <a:avLst/>
            </a:prstGeom>
            <a:ln w="22225">
              <a:solidFill>
                <a:srgbClr val="A3B3CD"/>
              </a:solidFill>
            </a:ln>
          </p:spPr>
          <p:style>
            <a:lnRef idx="2">
              <a:schemeClr val="accent1"/>
            </a:lnRef>
            <a:fillRef idx="0">
              <a:schemeClr val="accent1"/>
            </a:fillRef>
            <a:effectRef idx="1">
              <a:schemeClr val="accent1"/>
            </a:effectRef>
            <a:fontRef idx="minor">
              <a:schemeClr val="tx1"/>
            </a:fontRef>
          </p:style>
        </p:cxnSp>
        <p:cxnSp>
          <p:nvCxnSpPr>
            <p:cNvPr id="35" name="Straight Arrow Connector 34">
              <a:extLst>
                <a:ext uri="{FF2B5EF4-FFF2-40B4-BE49-F238E27FC236}">
                  <a16:creationId xmlns:a16="http://schemas.microsoft.com/office/drawing/2014/main" id="{F67D8297-9073-8878-D404-A9A00A490F5D}"/>
                </a:ext>
              </a:extLst>
            </p:cNvPr>
            <p:cNvCxnSpPr/>
            <p:nvPr/>
          </p:nvCxnSpPr>
          <p:spPr>
            <a:xfrm>
              <a:off x="887983" y="1388125"/>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D53A8FA7-5DE6-5480-1E29-9302F9236CDA}"/>
                </a:ext>
              </a:extLst>
            </p:cNvPr>
            <p:cNvCxnSpPr/>
            <p:nvPr/>
          </p:nvCxnSpPr>
          <p:spPr>
            <a:xfrm>
              <a:off x="888838" y="213729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id="{E12D8B7A-02D3-F8AC-E4D1-733DF1676A09}"/>
                </a:ext>
              </a:extLst>
            </p:cNvPr>
            <p:cNvCxnSpPr/>
            <p:nvPr/>
          </p:nvCxnSpPr>
          <p:spPr>
            <a:xfrm>
              <a:off x="887983" y="290410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4F4C109C-C13B-F778-FD7D-CA89A8F3A1A0}"/>
                </a:ext>
              </a:extLst>
            </p:cNvPr>
            <p:cNvCxnSpPr/>
            <p:nvPr/>
          </p:nvCxnSpPr>
          <p:spPr>
            <a:xfrm>
              <a:off x="898463" y="358335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9" name="Straight Arrow Connector 38">
              <a:extLst>
                <a:ext uri="{FF2B5EF4-FFF2-40B4-BE49-F238E27FC236}">
                  <a16:creationId xmlns:a16="http://schemas.microsoft.com/office/drawing/2014/main" id="{266101A1-FAB3-83D6-AC3E-63B052865284}"/>
                </a:ext>
              </a:extLst>
            </p:cNvPr>
            <p:cNvCxnSpPr/>
            <p:nvPr/>
          </p:nvCxnSpPr>
          <p:spPr>
            <a:xfrm>
              <a:off x="898463" y="438034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A26E3266-128B-7060-8937-EDE415DFED2B}"/>
                </a:ext>
              </a:extLst>
            </p:cNvPr>
            <p:cNvCxnSpPr/>
            <p:nvPr/>
          </p:nvCxnSpPr>
          <p:spPr>
            <a:xfrm>
              <a:off x="914420" y="5191442"/>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B467CC29-BE64-D7A9-6516-51E38CAA1783}"/>
                </a:ext>
              </a:extLst>
            </p:cNvPr>
            <p:cNvCxnSpPr/>
            <p:nvPr/>
          </p:nvCxnSpPr>
          <p:spPr>
            <a:xfrm>
              <a:off x="904794" y="6001546"/>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9309998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 name="TextBox 2">
            <a:extLst>
              <a:ext uri="{FF2B5EF4-FFF2-40B4-BE49-F238E27FC236}">
                <a16:creationId xmlns:a16="http://schemas.microsoft.com/office/drawing/2014/main" id="{8AA5F514-7618-A8B3-394B-E44A8E030B42}"/>
              </a:ext>
            </a:extLst>
          </p:cNvPr>
          <p:cNvSpPr txBox="1"/>
          <p:nvPr/>
        </p:nvSpPr>
        <p:spPr>
          <a:xfrm>
            <a:off x="0" y="137804"/>
            <a:ext cx="3911305" cy="861774"/>
          </a:xfrm>
          <a:prstGeom prst="rect">
            <a:avLst/>
          </a:prstGeom>
          <a:noFill/>
        </p:spPr>
        <p:txBody>
          <a:bodyPr wrap="square" rtlCol="0" anchor="ctr">
            <a:spAutoFit/>
          </a:bodyPr>
          <a:lstStyle>
            <a:defPPr>
              <a:defRPr lang="en-CH"/>
            </a:defPPr>
            <a:lvl1pPr algn="ctr">
              <a:defRPr sz="5000" b="1">
                <a:solidFill>
                  <a:srgbClr val="F0476E"/>
                </a:solidFill>
              </a:defRPr>
            </a:lvl1pPr>
          </a:lstStyle>
          <a:p>
            <a:r>
              <a:rPr lang="en-CH" dirty="0"/>
              <a:t>Summary</a:t>
            </a:r>
          </a:p>
        </p:txBody>
      </p:sp>
      <p:sp>
        <p:nvSpPr>
          <p:cNvPr id="6" name="TextBox 5">
            <a:extLst>
              <a:ext uri="{FF2B5EF4-FFF2-40B4-BE49-F238E27FC236}">
                <a16:creationId xmlns:a16="http://schemas.microsoft.com/office/drawing/2014/main" id="{E2C3E720-7544-DBF4-4270-E9B546CAB923}"/>
              </a:ext>
            </a:extLst>
          </p:cNvPr>
          <p:cNvSpPr txBox="1"/>
          <p:nvPr/>
        </p:nvSpPr>
        <p:spPr>
          <a:xfrm>
            <a:off x="3458247" y="1981755"/>
            <a:ext cx="8453731" cy="3539430"/>
          </a:xfrm>
          <a:prstGeom prst="rect">
            <a:avLst/>
          </a:prstGeom>
          <a:noFill/>
        </p:spPr>
        <p:txBody>
          <a:bodyPr wrap="square">
            <a:spAutoFit/>
          </a:bodyPr>
          <a:lstStyle/>
          <a:p>
            <a:pPr fontAlgn="base">
              <a:buSzPct val="70000"/>
              <a:buFont typeface="+mj-lt"/>
              <a:buAutoNum type="arabicPeriod"/>
            </a:pPr>
            <a:r>
              <a:rPr lang="en-GB" sz="3200" b="0" i="0" u="none" strike="noStrike" dirty="0">
                <a:solidFill>
                  <a:srgbClr val="FE356A"/>
                </a:solidFill>
                <a:effectLst/>
                <a:cs typeface="Aldhabi" panose="020F0502020204030204" pitchFamily="34" charset="0"/>
              </a:rPr>
              <a:t>Introduction &amp; Problematic</a:t>
            </a:r>
          </a:p>
          <a:p>
            <a:pPr rtl="0" fontAlgn="base">
              <a:spcBef>
                <a:spcPts val="0"/>
              </a:spcBef>
              <a:spcAft>
                <a:spcPts val="0"/>
              </a:spcAft>
              <a:buSzPct val="70000"/>
              <a:buFont typeface="+mj-lt"/>
              <a:buAutoNum type="arabicPeriod"/>
            </a:pPr>
            <a:r>
              <a:rPr lang="en-GB" sz="3200" b="0" i="0" u="none" strike="noStrike" dirty="0">
                <a:solidFill>
                  <a:srgbClr val="FE3768"/>
                </a:solidFill>
                <a:effectLst/>
                <a:cs typeface="Aldhabi" panose="020F0502020204030204" pitchFamily="34" charset="0"/>
              </a:rPr>
              <a:t>Dataset observation</a:t>
            </a:r>
          </a:p>
          <a:p>
            <a:pPr rtl="0" fontAlgn="base">
              <a:spcBef>
                <a:spcPts val="0"/>
              </a:spcBef>
              <a:spcAft>
                <a:spcPts val="0"/>
              </a:spcAft>
              <a:buSzPct val="70000"/>
              <a:buFont typeface="+mj-lt"/>
              <a:buAutoNum type="arabicPeriod"/>
            </a:pPr>
            <a:r>
              <a:rPr lang="en-GB" sz="3200" b="0" i="0" u="none" strike="noStrike" dirty="0">
                <a:solidFill>
                  <a:srgbClr val="FF4757"/>
                </a:solidFill>
                <a:effectLst/>
                <a:cs typeface="Aldhabi" panose="020F0502020204030204" pitchFamily="34" charset="0"/>
              </a:rPr>
              <a:t>Missing values</a:t>
            </a:r>
            <a:endParaRPr lang="en-GB" sz="3200" dirty="0">
              <a:solidFill>
                <a:srgbClr val="FF4757"/>
              </a:solidFill>
              <a:cs typeface="Aldhabi" panose="020F0502020204030204" pitchFamily="34" charset="0"/>
            </a:endParaRPr>
          </a:p>
          <a:p>
            <a:pPr rtl="0" fontAlgn="base">
              <a:spcBef>
                <a:spcPts val="0"/>
              </a:spcBef>
              <a:spcAft>
                <a:spcPts val="0"/>
              </a:spcAft>
              <a:buSzPct val="70000"/>
              <a:buFont typeface="+mj-lt"/>
              <a:buAutoNum type="arabicPeriod"/>
            </a:pPr>
            <a:r>
              <a:rPr lang="en-GB" sz="3200" b="0" i="0" u="none" strike="noStrike" dirty="0">
                <a:solidFill>
                  <a:srgbClr val="FF4D4E"/>
                </a:solidFill>
                <a:effectLst/>
                <a:cs typeface="Aldhabi" panose="020F0502020204030204" pitchFamily="34" charset="0"/>
              </a:rPr>
              <a:t>Values Categorization</a:t>
            </a:r>
          </a:p>
          <a:p>
            <a:pPr rtl="0" fontAlgn="base">
              <a:spcBef>
                <a:spcPts val="0"/>
              </a:spcBef>
              <a:spcAft>
                <a:spcPts val="0"/>
              </a:spcAft>
              <a:buSzPct val="70000"/>
              <a:buFont typeface="+mj-lt"/>
              <a:buAutoNum type="arabicPeriod"/>
            </a:pPr>
            <a:r>
              <a:rPr lang="en-GB" sz="3200" b="0" i="0" u="none" strike="noStrike" dirty="0">
                <a:solidFill>
                  <a:srgbClr val="FF524A"/>
                </a:solidFill>
                <a:effectLst/>
                <a:cs typeface="Aldhabi" panose="020F0502020204030204" pitchFamily="34" charset="0"/>
              </a:rPr>
              <a:t>Dataset shape</a:t>
            </a:r>
          </a:p>
          <a:p>
            <a:pPr rtl="0" fontAlgn="base">
              <a:spcBef>
                <a:spcPts val="0"/>
              </a:spcBef>
              <a:spcAft>
                <a:spcPts val="0"/>
              </a:spcAft>
              <a:buSzPct val="70000"/>
              <a:buFont typeface="+mj-lt"/>
              <a:buAutoNum type="arabicPeriod"/>
            </a:pPr>
            <a:r>
              <a:rPr lang="en-GB" sz="3200" dirty="0">
                <a:solidFill>
                  <a:srgbClr val="FF5346"/>
                </a:solidFill>
                <a:cs typeface="Aldhabi" panose="020F0502020204030204" pitchFamily="34" charset="0"/>
              </a:rPr>
              <a:t>Relationship identification</a:t>
            </a:r>
          </a:p>
          <a:p>
            <a:pPr rtl="0" fontAlgn="base">
              <a:spcBef>
                <a:spcPts val="0"/>
              </a:spcBef>
              <a:spcAft>
                <a:spcPts val="0"/>
              </a:spcAft>
              <a:buSzPct val="70000"/>
              <a:buFont typeface="+mj-lt"/>
              <a:buAutoNum type="arabicPeriod"/>
            </a:pPr>
            <a:r>
              <a:rPr lang="en-GB" sz="3200" b="0" i="0" u="none" strike="noStrike" dirty="0">
                <a:solidFill>
                  <a:srgbClr val="FF5742"/>
                </a:solidFill>
                <a:effectLst/>
                <a:cs typeface="Aldhabi" panose="020F0502020204030204" pitchFamily="34" charset="0"/>
              </a:rPr>
              <a:t>Business Recommendations</a:t>
            </a:r>
            <a:r>
              <a:rPr lang="en-GB" sz="3200" dirty="0">
                <a:solidFill>
                  <a:srgbClr val="FF5742"/>
                </a:solidFill>
                <a:cs typeface="Aldhabi" panose="020F0502020204030204" pitchFamily="34" charset="0"/>
              </a:rPr>
              <a:t> &amp; </a:t>
            </a:r>
            <a:r>
              <a:rPr lang="en-GB" sz="3200" b="0" i="0" u="none" strike="noStrike" dirty="0">
                <a:solidFill>
                  <a:srgbClr val="FF5841"/>
                </a:solidFill>
                <a:effectLst/>
                <a:cs typeface="Aldhabi" panose="020F0502020204030204" pitchFamily="34" charset="0"/>
              </a:rPr>
              <a:t>Conclusion</a:t>
            </a:r>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pic>
        <p:nvPicPr>
          <p:cNvPr id="29" name="Picture 28" descr="A black screen with a black screen&#10;&#10;Description automatically generated with medium confidence">
            <a:extLst>
              <a:ext uri="{FF2B5EF4-FFF2-40B4-BE49-F238E27FC236}">
                <a16:creationId xmlns:a16="http://schemas.microsoft.com/office/drawing/2014/main" id="{AC1E0240-A90C-7BCD-D045-951F207F3A8B}"/>
              </a:ext>
            </a:extLst>
          </p:cNvPr>
          <p:cNvPicPr>
            <a:picLocks noChangeAspect="1"/>
          </p:cNvPicPr>
          <p:nvPr/>
        </p:nvPicPr>
        <p:blipFill>
          <a:blip r:embed="rId3"/>
          <a:stretch>
            <a:fillRect/>
          </a:stretch>
        </p:blipFill>
        <p:spPr>
          <a:xfrm>
            <a:off x="1445191" y="2011058"/>
            <a:ext cx="1820119" cy="3640238"/>
          </a:xfrm>
          <a:prstGeom prst="rect">
            <a:avLst/>
          </a:prstGeom>
        </p:spPr>
      </p:pic>
      <p:pic>
        <p:nvPicPr>
          <p:cNvPr id="33" name="Picture 32" descr="A pink text on a black background&#10;&#10;Description automatically generated">
            <a:extLst>
              <a:ext uri="{FF2B5EF4-FFF2-40B4-BE49-F238E27FC236}">
                <a16:creationId xmlns:a16="http://schemas.microsoft.com/office/drawing/2014/main" id="{545ABFB4-37AB-4010-65F4-D523ACD5BF50}"/>
              </a:ext>
            </a:extLst>
          </p:cNvPr>
          <p:cNvPicPr>
            <a:picLocks noChangeAspect="1"/>
          </p:cNvPicPr>
          <p:nvPr/>
        </p:nvPicPr>
        <p:blipFill>
          <a:blip r:embed="rId4"/>
          <a:stretch>
            <a:fillRect/>
          </a:stretch>
        </p:blipFill>
        <p:spPr>
          <a:xfrm>
            <a:off x="1445191" y="2921117"/>
            <a:ext cx="1820119" cy="1820119"/>
          </a:xfrm>
          <a:prstGeom prst="rect">
            <a:avLst/>
          </a:prstGeom>
        </p:spPr>
      </p:pic>
    </p:spTree>
    <p:extLst>
      <p:ext uri="{BB962C8B-B14F-4D97-AF65-F5344CB8AC3E}">
        <p14:creationId xmlns:p14="http://schemas.microsoft.com/office/powerpoint/2010/main" val="6082169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dirty="0"/>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12" name="TextBox 11">
            <a:extLst>
              <a:ext uri="{FF2B5EF4-FFF2-40B4-BE49-F238E27FC236}">
                <a16:creationId xmlns:a16="http://schemas.microsoft.com/office/drawing/2014/main" id="{E9F523C7-AD6B-27FD-46C7-6F0EBA36EC2A}"/>
              </a:ext>
            </a:extLst>
          </p:cNvPr>
          <p:cNvSpPr txBox="1"/>
          <p:nvPr/>
        </p:nvSpPr>
        <p:spPr>
          <a:xfrm>
            <a:off x="1745172" y="1195944"/>
            <a:ext cx="10940658" cy="400110"/>
          </a:xfrm>
          <a:prstGeom prst="rect">
            <a:avLst/>
          </a:prstGeom>
          <a:noFill/>
        </p:spPr>
        <p:txBody>
          <a:bodyPr wrap="square">
            <a:spAutoFit/>
          </a:bodyPr>
          <a:lstStyle/>
          <a:p>
            <a:pPr fontAlgn="base"/>
            <a:r>
              <a:rPr lang="en-GB" sz="2000" b="1" dirty="0">
                <a:solidFill>
                  <a:srgbClr val="A3B3CD"/>
                </a:solidFill>
                <a:latin typeface=".SF NS"/>
              </a:rPr>
              <a:t>Followup2 analysis</a:t>
            </a:r>
          </a:p>
        </p:txBody>
      </p:sp>
      <p:grpSp>
        <p:nvGrpSpPr>
          <p:cNvPr id="14" name="Group 13">
            <a:extLst>
              <a:ext uri="{FF2B5EF4-FFF2-40B4-BE49-F238E27FC236}">
                <a16:creationId xmlns:a16="http://schemas.microsoft.com/office/drawing/2014/main" id="{B8EFB3D9-5468-6493-83D4-F9AF766EEADD}"/>
              </a:ext>
            </a:extLst>
          </p:cNvPr>
          <p:cNvGrpSpPr/>
          <p:nvPr/>
        </p:nvGrpSpPr>
        <p:grpSpPr>
          <a:xfrm>
            <a:off x="81959" y="-52565"/>
            <a:ext cx="11897967" cy="1047305"/>
            <a:chOff x="81959" y="-52565"/>
            <a:chExt cx="11897967" cy="1047305"/>
          </a:xfrm>
        </p:grpSpPr>
        <p:sp>
          <p:nvSpPr>
            <p:cNvPr id="15" name="Rounded Rectangle 14">
              <a:extLst>
                <a:ext uri="{FF2B5EF4-FFF2-40B4-BE49-F238E27FC236}">
                  <a16:creationId xmlns:a16="http://schemas.microsoft.com/office/drawing/2014/main" id="{F5EE9514-D2DC-5330-445B-AEC608750838}"/>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6" name="Rounded Rectangle 15">
              <a:extLst>
                <a:ext uri="{FF2B5EF4-FFF2-40B4-BE49-F238E27FC236}">
                  <a16:creationId xmlns:a16="http://schemas.microsoft.com/office/drawing/2014/main" id="{8C69CD45-AF43-C698-1D7F-5DD6F799CB4E}"/>
                </a:ext>
              </a:extLst>
            </p:cNvPr>
            <p:cNvSpPr/>
            <p:nvPr/>
          </p:nvSpPr>
          <p:spPr>
            <a:xfrm>
              <a:off x="6920011"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B490B9C3-9DA9-10DA-7684-F68AA76904AB}"/>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803102CA-58CF-A775-160C-0956297CEE00}"/>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B53498C8-5C59-F94E-3A88-9600238456DA}"/>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BCC9D02C-CE1F-276C-2CFF-B540DFD6D50A}"/>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64223288-7910-DE52-D739-8B41645C4C7D}"/>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2" name="Right Brace 21">
              <a:extLst>
                <a:ext uri="{FF2B5EF4-FFF2-40B4-BE49-F238E27FC236}">
                  <a16:creationId xmlns:a16="http://schemas.microsoft.com/office/drawing/2014/main" id="{10A9D80E-149F-85B3-9653-1BABB17C7FB0}"/>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3" name="TextBox 22">
              <a:extLst>
                <a:ext uri="{FF2B5EF4-FFF2-40B4-BE49-F238E27FC236}">
                  <a16:creationId xmlns:a16="http://schemas.microsoft.com/office/drawing/2014/main" id="{427B8A02-9EE2-332C-1A01-C9B32A0094C0}"/>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
        <p:nvSpPr>
          <p:cNvPr id="3" name="TextBox 2">
            <a:extLst>
              <a:ext uri="{FF2B5EF4-FFF2-40B4-BE49-F238E27FC236}">
                <a16:creationId xmlns:a16="http://schemas.microsoft.com/office/drawing/2014/main" id="{0C649475-4749-5AC3-9120-2B3B6660A4F2}"/>
              </a:ext>
            </a:extLst>
          </p:cNvPr>
          <p:cNvSpPr txBox="1"/>
          <p:nvPr/>
        </p:nvSpPr>
        <p:spPr>
          <a:xfrm>
            <a:off x="1753657" y="1781015"/>
            <a:ext cx="7448095" cy="646331"/>
          </a:xfrm>
          <a:prstGeom prst="rect">
            <a:avLst/>
          </a:prstGeom>
          <a:noFill/>
        </p:spPr>
        <p:txBody>
          <a:bodyPr wrap="square">
            <a:spAutoFit/>
          </a:bodyPr>
          <a:lstStyle/>
          <a:p>
            <a:pPr fontAlgn="base"/>
            <a:r>
              <a:rPr lang="fr-CH" sz="1200" dirty="0">
                <a:solidFill>
                  <a:srgbClr val="A3B3CD"/>
                </a:solidFill>
                <a:latin typeface=".SF NS"/>
              </a:rPr>
              <a:t>satis_2</a:t>
            </a:r>
          </a:p>
          <a:p>
            <a:pPr fontAlgn="base"/>
            <a:r>
              <a:rPr lang="fr-CH" sz="1200" dirty="0" err="1">
                <a:solidFill>
                  <a:srgbClr val="A3B3CD"/>
                </a:solidFill>
                <a:latin typeface=".SF NS"/>
              </a:rPr>
              <a:t>length</a:t>
            </a:r>
            <a:r>
              <a:rPr lang="fr-CH" sz="1200" dirty="0">
                <a:solidFill>
                  <a:srgbClr val="A3B3CD"/>
                </a:solidFill>
                <a:latin typeface=".SF NS"/>
              </a:rPr>
              <a:t>: est-ce que le </a:t>
            </a:r>
            <a:r>
              <a:rPr lang="fr-CH" sz="1200" dirty="0" err="1">
                <a:solidFill>
                  <a:srgbClr val="A3B3CD"/>
                </a:solidFill>
                <a:latin typeface=".SF NS"/>
              </a:rPr>
              <a:t>speedating</a:t>
            </a:r>
            <a:r>
              <a:rPr lang="fr-CH" sz="1200" dirty="0">
                <a:solidFill>
                  <a:srgbClr val="A3B3CD"/>
                </a:solidFill>
                <a:latin typeface=".SF NS"/>
              </a:rPr>
              <a:t> était trop rapide</a:t>
            </a:r>
          </a:p>
          <a:p>
            <a:pPr fontAlgn="base"/>
            <a:r>
              <a:rPr lang="fr-CH" sz="1200" dirty="0">
                <a:solidFill>
                  <a:srgbClr val="A3B3CD"/>
                </a:solidFill>
                <a:latin typeface=".SF NS"/>
              </a:rPr>
              <a:t>numdat_2: nb de dates ok?</a:t>
            </a:r>
            <a:endParaRPr lang="en-CH" sz="1200" dirty="0">
              <a:solidFill>
                <a:srgbClr val="A3B3CD"/>
              </a:solidFill>
              <a:latin typeface=".SF NS"/>
            </a:endParaRPr>
          </a:p>
        </p:txBody>
      </p:sp>
      <p:sp>
        <p:nvSpPr>
          <p:cNvPr id="4" name="TextBox 3">
            <a:extLst>
              <a:ext uri="{FF2B5EF4-FFF2-40B4-BE49-F238E27FC236}">
                <a16:creationId xmlns:a16="http://schemas.microsoft.com/office/drawing/2014/main" id="{E8ABF919-6BE6-6945-DDD6-3D78946DA222}"/>
              </a:ext>
            </a:extLst>
          </p:cNvPr>
          <p:cNvSpPr txBox="1"/>
          <p:nvPr/>
        </p:nvSpPr>
        <p:spPr>
          <a:xfrm>
            <a:off x="2013035" y="3903861"/>
            <a:ext cx="7448095" cy="276999"/>
          </a:xfrm>
          <a:prstGeom prst="rect">
            <a:avLst/>
          </a:prstGeom>
          <a:noFill/>
        </p:spPr>
        <p:txBody>
          <a:bodyPr wrap="square">
            <a:spAutoFit/>
          </a:bodyPr>
          <a:lstStyle/>
          <a:p>
            <a:pPr fontAlgn="base"/>
            <a:r>
              <a:rPr lang="fr-CH" sz="1200" dirty="0">
                <a:solidFill>
                  <a:srgbClr val="A3B3CD"/>
                </a:solidFill>
                <a:latin typeface=".SF NS"/>
              </a:rPr>
              <a:t>JE SUIS NASE ON EN REPARLE DEMAIN LOL</a:t>
            </a:r>
            <a:endParaRPr lang="en-CH" sz="1200" dirty="0">
              <a:solidFill>
                <a:srgbClr val="A3B3CD"/>
              </a:solidFill>
              <a:latin typeface=".SF NS"/>
            </a:endParaRPr>
          </a:p>
        </p:txBody>
      </p:sp>
      <p:grpSp>
        <p:nvGrpSpPr>
          <p:cNvPr id="5" name="Group 4">
            <a:extLst>
              <a:ext uri="{FF2B5EF4-FFF2-40B4-BE49-F238E27FC236}">
                <a16:creationId xmlns:a16="http://schemas.microsoft.com/office/drawing/2014/main" id="{535E5605-95B3-6DF1-F592-D64101F5FBCC}"/>
              </a:ext>
            </a:extLst>
          </p:cNvPr>
          <p:cNvGrpSpPr/>
          <p:nvPr/>
        </p:nvGrpSpPr>
        <p:grpSpPr>
          <a:xfrm>
            <a:off x="-71676" y="1060174"/>
            <a:ext cx="1862104" cy="5863260"/>
            <a:chOff x="-71676" y="1060174"/>
            <a:chExt cx="1862104" cy="5863260"/>
          </a:xfrm>
        </p:grpSpPr>
        <p:sp>
          <p:nvSpPr>
            <p:cNvPr id="9" name="TextBox 8">
              <a:extLst>
                <a:ext uri="{FF2B5EF4-FFF2-40B4-BE49-F238E27FC236}">
                  <a16:creationId xmlns:a16="http://schemas.microsoft.com/office/drawing/2014/main" id="{A3D126EC-1485-EE7C-3828-58E7CACB4AA5}"/>
                </a:ext>
              </a:extLst>
            </p:cNvPr>
            <p:cNvSpPr txBox="1"/>
            <p:nvPr/>
          </p:nvSpPr>
          <p:spPr>
            <a:xfrm>
              <a:off x="-71676" y="1106457"/>
              <a:ext cx="1862104" cy="5816977"/>
            </a:xfrm>
            <a:prstGeom prst="rect">
              <a:avLst/>
            </a:prstGeom>
            <a:noFill/>
          </p:spPr>
          <p:txBody>
            <a:bodyPr wrap="square">
              <a:spAutoFit/>
            </a:bodyPr>
            <a:lstStyle/>
            <a:p>
              <a:pPr fontAlgn="base"/>
              <a:r>
                <a:rPr lang="en-GB" sz="1200" b="1" i="1" dirty="0">
                  <a:solidFill>
                    <a:srgbClr val="D2D9E5"/>
                  </a:solidFill>
                  <a:latin typeface=".SF NS"/>
                </a:rPr>
                <a:t>Data distribution analysis</a:t>
              </a:r>
            </a:p>
            <a:p>
              <a:pPr fontAlgn="base"/>
              <a:endParaRPr lang="en-GB" sz="1200" b="1" i="1" dirty="0">
                <a:solidFill>
                  <a:srgbClr val="A3B3CD"/>
                </a:solidFill>
                <a:latin typeface=".SF NS"/>
              </a:endParaRPr>
            </a:p>
            <a:p>
              <a:pPr fontAlgn="base"/>
              <a:endParaRPr lang="en-GB" sz="1200" b="1" i="1" dirty="0">
                <a:solidFill>
                  <a:srgbClr val="A3B3CD"/>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skewness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Detection of outliers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Sign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After each date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Halfway through meeting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D2D9E5"/>
                  </a:solidFill>
                  <a:latin typeface=".SF NS"/>
                </a:rPr>
                <a:t>Follow up analysis</a:t>
              </a: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endParaRPr lang="en-GB" sz="1200" b="1" i="1" dirty="0">
                <a:solidFill>
                  <a:srgbClr val="D2D9E5"/>
                </a:solidFill>
                <a:latin typeface=".SF NS"/>
              </a:endParaRPr>
            </a:p>
            <a:p>
              <a:pPr fontAlgn="base"/>
              <a:r>
                <a:rPr lang="en-GB" sz="1200" b="1" i="1" dirty="0">
                  <a:solidFill>
                    <a:srgbClr val="A3B3CD"/>
                  </a:solidFill>
                  <a:latin typeface=".SF NS"/>
                </a:rPr>
                <a:t>Follow up 2 analysis</a:t>
              </a:r>
            </a:p>
          </p:txBody>
        </p:sp>
        <p:cxnSp>
          <p:nvCxnSpPr>
            <p:cNvPr id="10" name="Straight Connector 9">
              <a:extLst>
                <a:ext uri="{FF2B5EF4-FFF2-40B4-BE49-F238E27FC236}">
                  <a16:creationId xmlns:a16="http://schemas.microsoft.com/office/drawing/2014/main" id="{ECBC441C-B900-872F-CA11-905B38CB5D08}"/>
                </a:ext>
              </a:extLst>
            </p:cNvPr>
            <p:cNvCxnSpPr>
              <a:cxnSpLocks/>
            </p:cNvCxnSpPr>
            <p:nvPr/>
          </p:nvCxnSpPr>
          <p:spPr>
            <a:xfrm flipH="1">
              <a:off x="1745172" y="1060174"/>
              <a:ext cx="15099" cy="5797826"/>
            </a:xfrm>
            <a:prstGeom prst="line">
              <a:avLst/>
            </a:prstGeom>
            <a:ln w="22225">
              <a:solidFill>
                <a:srgbClr val="A3B3CD"/>
              </a:solidFill>
            </a:ln>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FCB96B98-F2DB-1A34-2F63-82A9C3176CA4}"/>
                </a:ext>
              </a:extLst>
            </p:cNvPr>
            <p:cNvCxnSpPr/>
            <p:nvPr/>
          </p:nvCxnSpPr>
          <p:spPr>
            <a:xfrm>
              <a:off x="887983" y="1388125"/>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06F5ABF3-2C9C-89B0-D0E2-EFB403C686E4}"/>
                </a:ext>
              </a:extLst>
            </p:cNvPr>
            <p:cNvCxnSpPr/>
            <p:nvPr/>
          </p:nvCxnSpPr>
          <p:spPr>
            <a:xfrm>
              <a:off x="888838" y="213729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F1027D3E-7366-A925-3EF2-4FC08801429F}"/>
                </a:ext>
              </a:extLst>
            </p:cNvPr>
            <p:cNvCxnSpPr/>
            <p:nvPr/>
          </p:nvCxnSpPr>
          <p:spPr>
            <a:xfrm>
              <a:off x="887983" y="290410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115EE71F-071F-2498-D473-79577454E1F3}"/>
                </a:ext>
              </a:extLst>
            </p:cNvPr>
            <p:cNvCxnSpPr/>
            <p:nvPr/>
          </p:nvCxnSpPr>
          <p:spPr>
            <a:xfrm>
              <a:off x="898463" y="3583351"/>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777710DE-84E3-56F4-76D9-5E27AF1EF7EC}"/>
                </a:ext>
              </a:extLst>
            </p:cNvPr>
            <p:cNvCxnSpPr/>
            <p:nvPr/>
          </p:nvCxnSpPr>
          <p:spPr>
            <a:xfrm>
              <a:off x="898463" y="4380343"/>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5" name="Straight Arrow Connector 34">
              <a:extLst>
                <a:ext uri="{FF2B5EF4-FFF2-40B4-BE49-F238E27FC236}">
                  <a16:creationId xmlns:a16="http://schemas.microsoft.com/office/drawing/2014/main" id="{89DFBFDF-5E2A-C7F2-B53B-0ECEA6F3870B}"/>
                </a:ext>
              </a:extLst>
            </p:cNvPr>
            <p:cNvCxnSpPr/>
            <p:nvPr/>
          </p:nvCxnSpPr>
          <p:spPr>
            <a:xfrm>
              <a:off x="914420" y="5191442"/>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1AFBBACD-FF53-812E-7EA1-EE25A0C1BC26}"/>
                </a:ext>
              </a:extLst>
            </p:cNvPr>
            <p:cNvCxnSpPr/>
            <p:nvPr/>
          </p:nvCxnSpPr>
          <p:spPr>
            <a:xfrm>
              <a:off x="904794" y="6001546"/>
              <a:ext cx="0" cy="44121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01023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8" name="TextBox 7">
            <a:extLst>
              <a:ext uri="{FF2B5EF4-FFF2-40B4-BE49-F238E27FC236}">
                <a16:creationId xmlns:a16="http://schemas.microsoft.com/office/drawing/2014/main" id="{13F4E923-5A27-CDC7-4522-AE3B6674BE36}"/>
              </a:ext>
            </a:extLst>
          </p:cNvPr>
          <p:cNvSpPr txBox="1"/>
          <p:nvPr/>
        </p:nvSpPr>
        <p:spPr>
          <a:xfrm>
            <a:off x="344658" y="1680813"/>
            <a:ext cx="11354283" cy="2677656"/>
          </a:xfrm>
          <a:prstGeom prst="rect">
            <a:avLst/>
          </a:prstGeom>
          <a:noFill/>
        </p:spPr>
        <p:txBody>
          <a:bodyPr wrap="square">
            <a:spAutoFit/>
          </a:bodyPr>
          <a:lstStyle/>
          <a:p>
            <a:pPr fontAlgn="base"/>
            <a:r>
              <a:rPr lang="en-GB" sz="1200" dirty="0">
                <a:solidFill>
                  <a:srgbClr val="A3B3CD"/>
                </a:solidFill>
                <a:latin typeface=".SF NS"/>
              </a:rPr>
              <a:t>Est-</a:t>
            </a:r>
            <a:r>
              <a:rPr lang="en-GB" sz="1200" dirty="0" err="1">
                <a:solidFill>
                  <a:srgbClr val="A3B3CD"/>
                </a:solidFill>
                <a:latin typeface=".SF NS"/>
              </a:rPr>
              <a:t>ce</a:t>
            </a:r>
            <a:r>
              <a:rPr lang="en-GB" sz="1200" dirty="0">
                <a:solidFill>
                  <a:srgbClr val="A3B3CD"/>
                </a:solidFill>
                <a:latin typeface=".SF NS"/>
              </a:rPr>
              <a:t> que </a:t>
            </a:r>
            <a:r>
              <a:rPr lang="en-GB" sz="1200" dirty="0" err="1">
                <a:solidFill>
                  <a:srgbClr val="A3B3CD"/>
                </a:solidFill>
                <a:latin typeface=".SF NS"/>
              </a:rPr>
              <a:t>quand</a:t>
            </a:r>
            <a:r>
              <a:rPr lang="en-GB" sz="1200" dirty="0">
                <a:solidFill>
                  <a:srgbClr val="A3B3CD"/>
                </a:solidFill>
                <a:latin typeface=".SF NS"/>
              </a:rPr>
              <a:t> il y a match = 1 le </a:t>
            </a:r>
            <a:r>
              <a:rPr lang="en-GB" sz="1200" dirty="0" err="1">
                <a:solidFill>
                  <a:srgbClr val="A3B3CD"/>
                </a:solidFill>
                <a:latin typeface=".SF NS"/>
              </a:rPr>
              <a:t>int_corr</a:t>
            </a:r>
            <a:r>
              <a:rPr lang="en-GB" sz="1200" dirty="0">
                <a:solidFill>
                  <a:srgbClr val="A3B3CD"/>
                </a:solidFill>
                <a:latin typeface=".SF NS"/>
              </a:rPr>
              <a:t> </a:t>
            </a:r>
            <a:r>
              <a:rPr lang="en-GB" sz="1200" dirty="0" err="1">
                <a:solidFill>
                  <a:srgbClr val="A3B3CD"/>
                </a:solidFill>
                <a:latin typeface=".SF NS"/>
              </a:rPr>
              <a:t>est</a:t>
            </a:r>
            <a:r>
              <a:rPr lang="en-GB" sz="1200" dirty="0">
                <a:solidFill>
                  <a:srgbClr val="A3B3CD"/>
                </a:solidFill>
                <a:latin typeface=".SF NS"/>
              </a:rPr>
              <a:t> </a:t>
            </a:r>
            <a:r>
              <a:rPr lang="en-GB" sz="1200" dirty="0" err="1">
                <a:solidFill>
                  <a:srgbClr val="A3B3CD"/>
                </a:solidFill>
                <a:latin typeface=".SF NS"/>
              </a:rPr>
              <a:t>élevé</a:t>
            </a:r>
            <a:r>
              <a:rPr lang="en-GB" sz="1200" dirty="0">
                <a:solidFill>
                  <a:srgbClr val="A3B3CD"/>
                </a:solidFill>
                <a:latin typeface=".SF NS"/>
              </a:rPr>
              <a:t> </a:t>
            </a:r>
            <a:r>
              <a:rPr lang="en-GB" sz="1200" dirty="0" err="1">
                <a:solidFill>
                  <a:srgbClr val="A3B3CD"/>
                </a:solidFill>
                <a:latin typeface=".SF NS"/>
              </a:rPr>
              <a:t>ou</a:t>
            </a:r>
            <a:r>
              <a:rPr lang="en-GB" sz="1200" dirty="0">
                <a:solidFill>
                  <a:srgbClr val="A3B3CD"/>
                </a:solidFill>
                <a:latin typeface=".SF NS"/>
              </a:rPr>
              <a:t> pas?</a:t>
            </a:r>
          </a:p>
          <a:p>
            <a:pPr fontAlgn="base"/>
            <a:r>
              <a:rPr lang="en-GB" sz="1200" dirty="0">
                <a:solidFill>
                  <a:srgbClr val="A3B3CD"/>
                </a:solidFill>
                <a:latin typeface=".SF NS"/>
              </a:rPr>
              <a:t>Est-</a:t>
            </a:r>
            <a:r>
              <a:rPr lang="en-GB" sz="1200" dirty="0" err="1">
                <a:solidFill>
                  <a:srgbClr val="A3B3CD"/>
                </a:solidFill>
                <a:latin typeface=".SF NS"/>
              </a:rPr>
              <a:t>ce</a:t>
            </a:r>
            <a:r>
              <a:rPr lang="en-GB" sz="1200" dirty="0">
                <a:solidFill>
                  <a:srgbClr val="A3B3CD"/>
                </a:solidFill>
                <a:latin typeface=".SF NS"/>
              </a:rPr>
              <a:t> </a:t>
            </a:r>
            <a:r>
              <a:rPr lang="en-GB" sz="1200" dirty="0" err="1">
                <a:solidFill>
                  <a:srgbClr val="A3B3CD"/>
                </a:solidFill>
                <a:latin typeface=".SF NS"/>
              </a:rPr>
              <a:t>qu’il</a:t>
            </a:r>
            <a:r>
              <a:rPr lang="en-GB" sz="1200" dirty="0">
                <a:solidFill>
                  <a:srgbClr val="A3B3CD"/>
                </a:solidFill>
                <a:latin typeface=".SF NS"/>
              </a:rPr>
              <a:t> y a </a:t>
            </a:r>
            <a:r>
              <a:rPr lang="en-GB" sz="1200" dirty="0" err="1">
                <a:solidFill>
                  <a:srgbClr val="A3B3CD"/>
                </a:solidFill>
                <a:latin typeface=".SF NS"/>
              </a:rPr>
              <a:t>une</a:t>
            </a:r>
            <a:r>
              <a:rPr lang="en-GB" sz="1200" dirty="0">
                <a:solidFill>
                  <a:srgbClr val="A3B3CD"/>
                </a:solidFill>
                <a:latin typeface=".SF NS"/>
              </a:rPr>
              <a:t> correlation entre le ‘match’ et ‘</a:t>
            </a:r>
            <a:r>
              <a:rPr lang="en-GB" sz="1200" dirty="0" err="1">
                <a:solidFill>
                  <a:srgbClr val="A3B3CD"/>
                </a:solidFill>
                <a:latin typeface=".SF NS"/>
              </a:rPr>
              <a:t>samerace</a:t>
            </a:r>
            <a:r>
              <a:rPr lang="en-GB" sz="1200" dirty="0">
                <a:solidFill>
                  <a:srgbClr val="A3B3CD"/>
                </a:solidFill>
                <a:latin typeface=".SF NS"/>
              </a:rPr>
              <a:t>’</a:t>
            </a:r>
          </a:p>
          <a:p>
            <a:pPr fontAlgn="base"/>
            <a:r>
              <a:rPr lang="en-GB" sz="1200" dirty="0">
                <a:solidFill>
                  <a:srgbClr val="A3B3CD"/>
                </a:solidFill>
                <a:latin typeface=".SF NS"/>
              </a:rPr>
              <a:t>Essayer de faire </a:t>
            </a:r>
            <a:r>
              <a:rPr lang="en-GB" sz="1200" dirty="0" err="1">
                <a:solidFill>
                  <a:srgbClr val="A3B3CD"/>
                </a:solidFill>
                <a:latin typeface=".SF NS"/>
              </a:rPr>
              <a:t>une</a:t>
            </a:r>
            <a:r>
              <a:rPr lang="en-GB" sz="1200" dirty="0">
                <a:solidFill>
                  <a:srgbClr val="A3B3CD"/>
                </a:solidFill>
                <a:latin typeface=".SF NS"/>
              </a:rPr>
              <a:t> correlation et un </a:t>
            </a:r>
            <a:r>
              <a:rPr lang="en-GB" sz="1200" dirty="0" err="1">
                <a:solidFill>
                  <a:srgbClr val="A3B3CD"/>
                </a:solidFill>
                <a:latin typeface=".SF NS"/>
              </a:rPr>
              <a:t>graphique</a:t>
            </a:r>
            <a:r>
              <a:rPr lang="en-GB" sz="1200" dirty="0">
                <a:solidFill>
                  <a:srgbClr val="A3B3CD"/>
                </a:solidFill>
                <a:latin typeface=".SF NS"/>
              </a:rPr>
              <a:t> sur le match 1 </a:t>
            </a:r>
            <a:r>
              <a:rPr lang="en-GB" sz="1200" dirty="0" err="1">
                <a:solidFill>
                  <a:srgbClr val="A3B3CD"/>
                </a:solidFill>
                <a:latin typeface=".SF NS"/>
              </a:rPr>
              <a:t>en</a:t>
            </a:r>
            <a:r>
              <a:rPr lang="en-GB" sz="1200" dirty="0">
                <a:solidFill>
                  <a:srgbClr val="A3B3CD"/>
                </a:solidFill>
                <a:latin typeface=".SF NS"/>
              </a:rPr>
              <a:t> function des differences </a:t>
            </a:r>
            <a:r>
              <a:rPr lang="en-GB" sz="1200" dirty="0" err="1">
                <a:solidFill>
                  <a:srgbClr val="A3B3CD"/>
                </a:solidFill>
                <a:latin typeface=".SF NS"/>
              </a:rPr>
              <a:t>d’ages</a:t>
            </a:r>
            <a:r>
              <a:rPr lang="en-GB" sz="1200" dirty="0">
                <a:solidFill>
                  <a:srgbClr val="A3B3CD"/>
                </a:solidFill>
                <a:latin typeface=".SF NS"/>
              </a:rPr>
              <a:t> =&gt; </a:t>
            </a:r>
            <a:r>
              <a:rPr lang="en-GB" sz="1200" dirty="0" err="1">
                <a:solidFill>
                  <a:srgbClr val="A3B3CD"/>
                </a:solidFill>
                <a:latin typeface=".SF NS"/>
              </a:rPr>
              <a:t>ajouter</a:t>
            </a:r>
            <a:r>
              <a:rPr lang="en-GB" sz="1200" dirty="0">
                <a:solidFill>
                  <a:srgbClr val="A3B3CD"/>
                </a:solidFill>
                <a:latin typeface=".SF NS"/>
              </a:rPr>
              <a:t> </a:t>
            </a:r>
            <a:r>
              <a:rPr lang="en-GB" sz="1200" dirty="0" err="1">
                <a:solidFill>
                  <a:srgbClr val="A3B3CD"/>
                </a:solidFill>
                <a:latin typeface=".SF NS"/>
              </a:rPr>
              <a:t>une</a:t>
            </a:r>
            <a:r>
              <a:rPr lang="en-GB" sz="1200" dirty="0">
                <a:solidFill>
                  <a:srgbClr val="A3B3CD"/>
                </a:solidFill>
                <a:latin typeface=".SF NS"/>
              </a:rPr>
              <a:t> </a:t>
            </a:r>
            <a:r>
              <a:rPr lang="en-GB" sz="1200" dirty="0" err="1">
                <a:solidFill>
                  <a:srgbClr val="A3B3CD"/>
                </a:solidFill>
                <a:latin typeface=".SF NS"/>
              </a:rPr>
              <a:t>colonne</a:t>
            </a:r>
            <a:r>
              <a:rPr lang="en-GB" sz="1200" dirty="0">
                <a:solidFill>
                  <a:srgbClr val="A3B3CD"/>
                </a:solidFill>
                <a:latin typeface=".SF NS"/>
              </a:rPr>
              <a:t> qui </a:t>
            </a:r>
            <a:r>
              <a:rPr lang="en-GB" sz="1200" dirty="0" err="1">
                <a:solidFill>
                  <a:srgbClr val="A3B3CD"/>
                </a:solidFill>
                <a:latin typeface=".SF NS"/>
              </a:rPr>
              <a:t>calcule</a:t>
            </a:r>
            <a:r>
              <a:rPr lang="en-GB" sz="1200" dirty="0">
                <a:solidFill>
                  <a:srgbClr val="A3B3CD"/>
                </a:solidFill>
                <a:latin typeface=".SF NS"/>
              </a:rPr>
              <a:t> la difference </a:t>
            </a:r>
            <a:r>
              <a:rPr lang="en-GB" sz="1200" dirty="0" err="1">
                <a:solidFill>
                  <a:srgbClr val="A3B3CD"/>
                </a:solidFill>
                <a:latin typeface=".SF NS"/>
              </a:rPr>
              <a:t>d’age</a:t>
            </a:r>
            <a:r>
              <a:rPr lang="en-GB" sz="1200" dirty="0">
                <a:solidFill>
                  <a:srgbClr val="A3B3CD"/>
                </a:solidFill>
                <a:latin typeface=".SF NS"/>
              </a:rPr>
              <a:t> et se baser sur </a:t>
            </a:r>
            <a:r>
              <a:rPr lang="en-GB" sz="1200" dirty="0" err="1">
                <a:solidFill>
                  <a:srgbClr val="A3B3CD"/>
                </a:solidFill>
                <a:latin typeface=".SF NS"/>
              </a:rPr>
              <a:t>cette</a:t>
            </a:r>
            <a:r>
              <a:rPr lang="en-GB" sz="1200" dirty="0">
                <a:solidFill>
                  <a:srgbClr val="A3B3CD"/>
                </a:solidFill>
                <a:latin typeface=".SF NS"/>
              </a:rPr>
              <a:t> nouvelle </a:t>
            </a:r>
            <a:r>
              <a:rPr lang="en-GB" sz="1200" dirty="0" err="1">
                <a:solidFill>
                  <a:srgbClr val="A3B3CD"/>
                </a:solidFill>
                <a:latin typeface=".SF NS"/>
              </a:rPr>
              <a:t>colonne</a:t>
            </a:r>
            <a:r>
              <a:rPr lang="en-GB" sz="1200" dirty="0">
                <a:solidFill>
                  <a:srgbClr val="A3B3CD"/>
                </a:solidFill>
                <a:latin typeface=".SF NS"/>
              </a:rPr>
              <a:t> pour </a:t>
            </a:r>
            <a:r>
              <a:rPr lang="en-GB" sz="1200" dirty="0" err="1">
                <a:solidFill>
                  <a:srgbClr val="A3B3CD"/>
                </a:solidFill>
                <a:latin typeface=".SF NS"/>
              </a:rPr>
              <a:t>voir</a:t>
            </a:r>
            <a:r>
              <a:rPr lang="en-GB" sz="1200" dirty="0">
                <a:solidFill>
                  <a:srgbClr val="A3B3CD"/>
                </a:solidFill>
                <a:latin typeface=".SF NS"/>
              </a:rPr>
              <a:t> la relation au match</a:t>
            </a:r>
          </a:p>
          <a:p>
            <a:pPr fontAlgn="base"/>
            <a:r>
              <a:rPr lang="en-GB" sz="1200" dirty="0">
                <a:solidFill>
                  <a:srgbClr val="A3B3CD"/>
                </a:solidFill>
                <a:latin typeface=".SF NS"/>
              </a:rPr>
              <a:t>Essayer de faire </a:t>
            </a:r>
            <a:r>
              <a:rPr lang="en-GB" sz="1200" dirty="0" err="1">
                <a:solidFill>
                  <a:srgbClr val="A3B3CD"/>
                </a:solidFill>
                <a:latin typeface=".SF NS"/>
              </a:rPr>
              <a:t>une</a:t>
            </a:r>
            <a:r>
              <a:rPr lang="en-GB" sz="1200" dirty="0">
                <a:solidFill>
                  <a:srgbClr val="A3B3CD"/>
                </a:solidFill>
                <a:latin typeface=".SF NS"/>
              </a:rPr>
              <a:t> relation entre le </a:t>
            </a:r>
            <a:r>
              <a:rPr lang="en-GB" sz="1200" dirty="0" err="1">
                <a:solidFill>
                  <a:srgbClr val="A3B3CD"/>
                </a:solidFill>
                <a:latin typeface=".SF NS"/>
              </a:rPr>
              <a:t>degré</a:t>
            </a:r>
            <a:r>
              <a:rPr lang="en-GB" sz="1200" dirty="0">
                <a:solidFill>
                  <a:srgbClr val="A3B3CD"/>
                </a:solidFill>
                <a:latin typeface=".SF NS"/>
              </a:rPr>
              <a:t> </a:t>
            </a:r>
            <a:r>
              <a:rPr lang="en-GB" sz="1200" dirty="0" err="1">
                <a:solidFill>
                  <a:srgbClr val="A3B3CD"/>
                </a:solidFill>
                <a:latin typeface=".SF NS"/>
              </a:rPr>
              <a:t>universitaire</a:t>
            </a:r>
            <a:r>
              <a:rPr lang="en-GB" sz="1200" dirty="0">
                <a:solidFill>
                  <a:srgbClr val="A3B3CD"/>
                </a:solidFill>
                <a:latin typeface=".SF NS"/>
              </a:rPr>
              <a:t> et le match</a:t>
            </a:r>
          </a:p>
          <a:p>
            <a:pPr fontAlgn="base"/>
            <a:r>
              <a:rPr lang="en-GB" sz="1200" dirty="0">
                <a:solidFill>
                  <a:srgbClr val="A3B3CD"/>
                </a:solidFill>
                <a:latin typeface=".SF NS"/>
              </a:rPr>
              <a:t>Faire </a:t>
            </a:r>
            <a:r>
              <a:rPr lang="en-GB" sz="1200" dirty="0" err="1">
                <a:solidFill>
                  <a:srgbClr val="A3B3CD"/>
                </a:solidFill>
                <a:latin typeface=".SF NS"/>
              </a:rPr>
              <a:t>une</a:t>
            </a:r>
            <a:r>
              <a:rPr lang="en-GB" sz="1200" dirty="0">
                <a:solidFill>
                  <a:srgbClr val="A3B3CD"/>
                </a:solidFill>
                <a:latin typeface=".SF NS"/>
              </a:rPr>
              <a:t> relation entre </a:t>
            </a:r>
            <a:r>
              <a:rPr lang="en-GB" sz="1200" dirty="0" err="1">
                <a:solidFill>
                  <a:srgbClr val="A3B3CD"/>
                </a:solidFill>
                <a:latin typeface=".SF NS"/>
              </a:rPr>
              <a:t>l’importance</a:t>
            </a:r>
            <a:r>
              <a:rPr lang="en-GB" sz="1200" dirty="0">
                <a:solidFill>
                  <a:srgbClr val="A3B3CD"/>
                </a:solidFill>
                <a:latin typeface=".SF NS"/>
              </a:rPr>
              <a:t> de la race ‘</a:t>
            </a:r>
            <a:r>
              <a:rPr lang="en-GB" sz="1200" dirty="0" err="1">
                <a:solidFill>
                  <a:srgbClr val="A3B3CD"/>
                </a:solidFill>
                <a:latin typeface=".SF NS"/>
              </a:rPr>
              <a:t>imprace</a:t>
            </a:r>
            <a:r>
              <a:rPr lang="en-GB" sz="1200" dirty="0">
                <a:solidFill>
                  <a:srgbClr val="A3B3CD"/>
                </a:solidFill>
                <a:latin typeface=".SF NS"/>
              </a:rPr>
              <a:t> ‘ et le match 1 pour </a:t>
            </a:r>
            <a:r>
              <a:rPr lang="en-GB" sz="1200" dirty="0" err="1">
                <a:solidFill>
                  <a:srgbClr val="A3B3CD"/>
                </a:solidFill>
                <a:latin typeface=".SF NS"/>
              </a:rPr>
              <a:t>voir</a:t>
            </a:r>
            <a:r>
              <a:rPr lang="en-GB" sz="1200" dirty="0">
                <a:solidFill>
                  <a:srgbClr val="A3B3CD"/>
                </a:solidFill>
                <a:latin typeface=".SF NS"/>
              </a:rPr>
              <a:t> </a:t>
            </a:r>
            <a:r>
              <a:rPr lang="en-GB" sz="1200" dirty="0" err="1">
                <a:solidFill>
                  <a:srgbClr val="A3B3CD"/>
                </a:solidFill>
                <a:latin typeface=".SF NS"/>
              </a:rPr>
              <a:t>si</a:t>
            </a:r>
            <a:r>
              <a:rPr lang="en-GB" sz="1200" dirty="0">
                <a:solidFill>
                  <a:srgbClr val="A3B3CD"/>
                </a:solidFill>
                <a:latin typeface=".SF NS"/>
              </a:rPr>
              <a:t> contradictions</a:t>
            </a:r>
          </a:p>
          <a:p>
            <a:pPr fontAlgn="base"/>
            <a:r>
              <a:rPr lang="en-GB" sz="1200" dirty="0">
                <a:solidFill>
                  <a:srgbClr val="A3B3CD"/>
                </a:solidFill>
                <a:latin typeface=".SF NS"/>
              </a:rPr>
              <a:t>Il </a:t>
            </a:r>
            <a:r>
              <a:rPr lang="en-GB" sz="1200" dirty="0" err="1">
                <a:solidFill>
                  <a:srgbClr val="A3B3CD"/>
                </a:solidFill>
                <a:latin typeface=".SF NS"/>
              </a:rPr>
              <a:t>faudra</a:t>
            </a:r>
            <a:r>
              <a:rPr lang="en-GB" sz="1200" dirty="0">
                <a:solidFill>
                  <a:srgbClr val="A3B3CD"/>
                </a:solidFill>
                <a:latin typeface=".SF NS"/>
              </a:rPr>
              <a:t> </a:t>
            </a:r>
            <a:r>
              <a:rPr lang="en-GB" sz="1200" dirty="0" err="1">
                <a:solidFill>
                  <a:srgbClr val="A3B3CD"/>
                </a:solidFill>
                <a:latin typeface=".SF NS"/>
              </a:rPr>
              <a:t>une</a:t>
            </a:r>
            <a:r>
              <a:rPr lang="en-GB" sz="1200" dirty="0">
                <a:solidFill>
                  <a:srgbClr val="A3B3CD"/>
                </a:solidFill>
                <a:latin typeface=".SF NS"/>
              </a:rPr>
              <a:t> relation entre la religion et le match 1 </a:t>
            </a:r>
            <a:r>
              <a:rPr lang="en-GB" sz="1200" dirty="0" err="1">
                <a:solidFill>
                  <a:srgbClr val="A3B3CD"/>
                </a:solidFill>
                <a:latin typeface=".SF NS"/>
              </a:rPr>
              <a:t>ou</a:t>
            </a:r>
            <a:r>
              <a:rPr lang="en-GB" sz="1200" dirty="0">
                <a:solidFill>
                  <a:srgbClr val="A3B3CD"/>
                </a:solidFill>
                <a:latin typeface=".SF NS"/>
              </a:rPr>
              <a:t> religion et field par </a:t>
            </a:r>
            <a:r>
              <a:rPr lang="en-GB" sz="1200" dirty="0" err="1">
                <a:solidFill>
                  <a:srgbClr val="A3B3CD"/>
                </a:solidFill>
                <a:latin typeface=".SF NS"/>
              </a:rPr>
              <a:t>exemple</a:t>
            </a:r>
            <a:endParaRPr lang="en-GB" sz="1200" dirty="0">
              <a:solidFill>
                <a:srgbClr val="A3B3CD"/>
              </a:solidFill>
              <a:latin typeface=".SF NS"/>
            </a:endParaRPr>
          </a:p>
          <a:p>
            <a:pPr fontAlgn="base"/>
            <a:r>
              <a:rPr lang="en-GB" sz="1200" dirty="0">
                <a:solidFill>
                  <a:srgbClr val="A3B3CD"/>
                </a:solidFill>
                <a:latin typeface=".SF NS"/>
              </a:rPr>
              <a:t>Est </a:t>
            </a:r>
            <a:r>
              <a:rPr lang="en-GB" sz="1200" dirty="0" err="1">
                <a:solidFill>
                  <a:srgbClr val="A3B3CD"/>
                </a:solidFill>
                <a:latin typeface=".SF NS"/>
              </a:rPr>
              <a:t>ce</a:t>
            </a:r>
            <a:r>
              <a:rPr lang="en-GB" sz="1200" dirty="0">
                <a:solidFill>
                  <a:srgbClr val="A3B3CD"/>
                </a:solidFill>
                <a:latin typeface=".SF NS"/>
              </a:rPr>
              <a:t> que </a:t>
            </a:r>
            <a:r>
              <a:rPr lang="en-GB" sz="1200" dirty="0" err="1">
                <a:solidFill>
                  <a:srgbClr val="A3B3CD"/>
                </a:solidFill>
                <a:latin typeface=".SF NS"/>
              </a:rPr>
              <a:t>l’origine</a:t>
            </a:r>
            <a:r>
              <a:rPr lang="en-GB" sz="1200" dirty="0">
                <a:solidFill>
                  <a:srgbClr val="A3B3CD"/>
                </a:solidFill>
                <a:latin typeface=".SF NS"/>
              </a:rPr>
              <a:t> (l </a:t>
            </a:r>
            <a:r>
              <a:rPr lang="en-GB" sz="1200" dirty="0" err="1">
                <a:solidFill>
                  <a:srgbClr val="A3B3CD"/>
                </a:solidFill>
                <a:latin typeface=".SF NS"/>
              </a:rPr>
              <a:t>endroit</a:t>
            </a:r>
            <a:r>
              <a:rPr lang="en-GB" sz="1200" dirty="0">
                <a:solidFill>
                  <a:srgbClr val="A3B3CD"/>
                </a:solidFill>
                <a:latin typeface=".SF NS"/>
              </a:rPr>
              <a:t> </a:t>
            </a:r>
            <a:r>
              <a:rPr lang="en-GB" sz="1200" dirty="0" err="1">
                <a:solidFill>
                  <a:srgbClr val="A3B3CD"/>
                </a:solidFill>
                <a:latin typeface=".SF NS"/>
              </a:rPr>
              <a:t>où</a:t>
            </a:r>
            <a:r>
              <a:rPr lang="en-GB" sz="1200" dirty="0">
                <a:solidFill>
                  <a:srgbClr val="A3B3CD"/>
                </a:solidFill>
                <a:latin typeface=".SF NS"/>
              </a:rPr>
              <a:t> les </a:t>
            </a:r>
            <a:r>
              <a:rPr lang="en-GB" sz="1200" dirty="0" err="1">
                <a:solidFill>
                  <a:srgbClr val="A3B3CD"/>
                </a:solidFill>
                <a:latin typeface=".SF NS"/>
              </a:rPr>
              <a:t>personnes</a:t>
            </a:r>
            <a:r>
              <a:rPr lang="en-GB" sz="1200" dirty="0">
                <a:solidFill>
                  <a:srgbClr val="A3B3CD"/>
                </a:solidFill>
                <a:latin typeface=".SF NS"/>
              </a:rPr>
              <a:t> </a:t>
            </a:r>
            <a:r>
              <a:rPr lang="en-GB" sz="1200" dirty="0" err="1">
                <a:solidFill>
                  <a:srgbClr val="A3B3CD"/>
                </a:solidFill>
                <a:latin typeface=".SF NS"/>
              </a:rPr>
              <a:t>sont</a:t>
            </a:r>
            <a:r>
              <a:rPr lang="en-GB" sz="1200" dirty="0">
                <a:solidFill>
                  <a:srgbClr val="A3B3CD"/>
                </a:solidFill>
                <a:latin typeface=".SF NS"/>
              </a:rPr>
              <a:t> </a:t>
            </a:r>
            <a:r>
              <a:rPr lang="en-GB" sz="1200" dirty="0" err="1">
                <a:solidFill>
                  <a:srgbClr val="A3B3CD"/>
                </a:solidFill>
                <a:latin typeface=".SF NS"/>
              </a:rPr>
              <a:t>nées</a:t>
            </a:r>
            <a:r>
              <a:rPr lang="en-GB" sz="1200" dirty="0">
                <a:solidFill>
                  <a:srgbClr val="A3B3CD"/>
                </a:solidFill>
                <a:latin typeface=".SF NS"/>
              </a:rPr>
              <a:t>) </a:t>
            </a:r>
            <a:r>
              <a:rPr lang="en-GB" sz="1200" dirty="0" err="1">
                <a:solidFill>
                  <a:srgbClr val="A3B3CD"/>
                </a:solidFill>
                <a:latin typeface=".SF NS"/>
              </a:rPr>
              <a:t>ont</a:t>
            </a:r>
            <a:r>
              <a:rPr lang="en-GB" sz="1200" dirty="0">
                <a:solidFill>
                  <a:srgbClr val="A3B3CD"/>
                </a:solidFill>
                <a:latin typeface=".SF NS"/>
              </a:rPr>
              <a:t> </a:t>
            </a:r>
            <a:r>
              <a:rPr lang="en-GB" sz="1200" dirty="0" err="1">
                <a:solidFill>
                  <a:srgbClr val="A3B3CD"/>
                </a:solidFill>
                <a:latin typeface=".SF NS"/>
              </a:rPr>
              <a:t>une</a:t>
            </a:r>
            <a:r>
              <a:rPr lang="en-GB" sz="1200" dirty="0">
                <a:solidFill>
                  <a:srgbClr val="A3B3CD"/>
                </a:solidFill>
                <a:latin typeface=".SF NS"/>
              </a:rPr>
              <a:t> influence?</a:t>
            </a:r>
          </a:p>
          <a:p>
            <a:pPr fontAlgn="base"/>
            <a:r>
              <a:rPr lang="en-GB" sz="1200" dirty="0">
                <a:solidFill>
                  <a:srgbClr val="A3B3CD"/>
                </a:solidFill>
                <a:latin typeface=".SF NS"/>
              </a:rPr>
              <a:t>Est </a:t>
            </a:r>
            <a:r>
              <a:rPr lang="en-GB" sz="1200" dirty="0" err="1">
                <a:solidFill>
                  <a:srgbClr val="A3B3CD"/>
                </a:solidFill>
                <a:latin typeface=".SF NS"/>
              </a:rPr>
              <a:t>ce</a:t>
            </a:r>
            <a:r>
              <a:rPr lang="en-GB" sz="1200" dirty="0">
                <a:solidFill>
                  <a:srgbClr val="A3B3CD"/>
                </a:solidFill>
                <a:latin typeface=".SF NS"/>
              </a:rPr>
              <a:t> que le goal influence le match? Est </a:t>
            </a:r>
            <a:r>
              <a:rPr lang="en-GB" sz="1200" dirty="0" err="1">
                <a:solidFill>
                  <a:srgbClr val="A3B3CD"/>
                </a:solidFill>
                <a:latin typeface=".SF NS"/>
              </a:rPr>
              <a:t>ce</a:t>
            </a:r>
            <a:r>
              <a:rPr lang="en-GB" sz="1200" dirty="0">
                <a:solidFill>
                  <a:srgbClr val="A3B3CD"/>
                </a:solidFill>
                <a:latin typeface=".SF NS"/>
              </a:rPr>
              <a:t> que le fait de </a:t>
            </a:r>
            <a:r>
              <a:rPr lang="en-GB" sz="1200" dirty="0" err="1">
                <a:solidFill>
                  <a:srgbClr val="A3B3CD"/>
                </a:solidFill>
                <a:latin typeface=".SF NS"/>
              </a:rPr>
              <a:t>chercher</a:t>
            </a:r>
            <a:r>
              <a:rPr lang="en-GB" sz="1200" dirty="0">
                <a:solidFill>
                  <a:srgbClr val="A3B3CD"/>
                </a:solidFill>
                <a:latin typeface=".SF NS"/>
              </a:rPr>
              <a:t> le fun </a:t>
            </a:r>
            <a:r>
              <a:rPr lang="en-GB" sz="1200" dirty="0" err="1">
                <a:solidFill>
                  <a:srgbClr val="A3B3CD"/>
                </a:solidFill>
                <a:latin typeface=".SF NS"/>
              </a:rPr>
              <a:t>amène</a:t>
            </a:r>
            <a:r>
              <a:rPr lang="en-GB" sz="1200" dirty="0">
                <a:solidFill>
                  <a:srgbClr val="A3B3CD"/>
                </a:solidFill>
                <a:latin typeface=".SF NS"/>
              </a:rPr>
              <a:t> plus de match que </a:t>
            </a:r>
            <a:r>
              <a:rPr lang="en-GB" sz="1200" dirty="0" err="1">
                <a:solidFill>
                  <a:srgbClr val="A3B3CD"/>
                </a:solidFill>
                <a:latin typeface=".SF NS"/>
              </a:rPr>
              <a:t>celui</a:t>
            </a:r>
            <a:r>
              <a:rPr lang="en-GB" sz="1200" dirty="0">
                <a:solidFill>
                  <a:srgbClr val="A3B3CD"/>
                </a:solidFill>
                <a:latin typeface=".SF NS"/>
              </a:rPr>
              <a:t>/</a:t>
            </a:r>
            <a:r>
              <a:rPr lang="en-GB" sz="1200" dirty="0" err="1">
                <a:solidFill>
                  <a:srgbClr val="A3B3CD"/>
                </a:solidFill>
                <a:latin typeface=".SF NS"/>
              </a:rPr>
              <a:t>celle</a:t>
            </a:r>
            <a:r>
              <a:rPr lang="en-GB" sz="1200" dirty="0">
                <a:solidFill>
                  <a:srgbClr val="A3B3CD"/>
                </a:solidFill>
                <a:latin typeface=".SF NS"/>
              </a:rPr>
              <a:t> qui </a:t>
            </a:r>
            <a:r>
              <a:rPr lang="en-GB" sz="1200" dirty="0" err="1">
                <a:solidFill>
                  <a:srgbClr val="A3B3CD"/>
                </a:solidFill>
                <a:latin typeface=".SF NS"/>
              </a:rPr>
              <a:t>cherche</a:t>
            </a:r>
            <a:r>
              <a:rPr lang="en-GB" sz="1200" dirty="0">
                <a:solidFill>
                  <a:srgbClr val="A3B3CD"/>
                </a:solidFill>
                <a:latin typeface=".SF NS"/>
              </a:rPr>
              <a:t> </a:t>
            </a:r>
            <a:r>
              <a:rPr lang="en-GB" sz="1200" dirty="0" err="1">
                <a:solidFill>
                  <a:srgbClr val="A3B3CD"/>
                </a:solidFill>
                <a:latin typeface=".SF NS"/>
              </a:rPr>
              <a:t>une</a:t>
            </a:r>
            <a:r>
              <a:rPr lang="en-GB" sz="1200" dirty="0">
                <a:solidFill>
                  <a:srgbClr val="A3B3CD"/>
                </a:solidFill>
                <a:latin typeface=".SF NS"/>
              </a:rPr>
              <a:t> serious relationship?</a:t>
            </a:r>
          </a:p>
          <a:p>
            <a:pPr fontAlgn="base"/>
            <a:r>
              <a:rPr lang="en-GB" sz="1200" dirty="0">
                <a:solidFill>
                  <a:srgbClr val="A3B3CD"/>
                </a:solidFill>
                <a:latin typeface=".SF NS"/>
              </a:rPr>
              <a:t>Est </a:t>
            </a:r>
            <a:r>
              <a:rPr lang="en-GB" sz="1200" dirty="0" err="1">
                <a:solidFill>
                  <a:srgbClr val="A3B3CD"/>
                </a:solidFill>
                <a:latin typeface=".SF NS"/>
              </a:rPr>
              <a:t>ce</a:t>
            </a:r>
            <a:r>
              <a:rPr lang="en-GB" sz="1200" dirty="0">
                <a:solidFill>
                  <a:srgbClr val="A3B3CD"/>
                </a:solidFill>
                <a:latin typeface=".SF NS"/>
              </a:rPr>
              <a:t> que la </a:t>
            </a:r>
            <a:r>
              <a:rPr lang="en-GB" sz="1200" dirty="0" err="1">
                <a:solidFill>
                  <a:srgbClr val="A3B3CD"/>
                </a:solidFill>
                <a:latin typeface=".SF NS"/>
              </a:rPr>
              <a:t>fréquence</a:t>
            </a:r>
            <a:r>
              <a:rPr lang="en-GB" sz="1200" dirty="0">
                <a:solidFill>
                  <a:srgbClr val="A3B3CD"/>
                </a:solidFill>
                <a:latin typeface=".SF NS"/>
              </a:rPr>
              <a:t> de sortie a </a:t>
            </a:r>
            <a:r>
              <a:rPr lang="en-GB" sz="1200" dirty="0" err="1">
                <a:solidFill>
                  <a:srgbClr val="A3B3CD"/>
                </a:solidFill>
                <a:latin typeface=".SF NS"/>
              </a:rPr>
              <a:t>une</a:t>
            </a:r>
            <a:r>
              <a:rPr lang="en-GB" sz="1200" dirty="0">
                <a:solidFill>
                  <a:srgbClr val="A3B3CD"/>
                </a:solidFill>
                <a:latin typeface=".SF NS"/>
              </a:rPr>
              <a:t> influence? ‘date’ + ‘</a:t>
            </a:r>
            <a:r>
              <a:rPr lang="en-GB" sz="1200" dirty="0" err="1">
                <a:solidFill>
                  <a:srgbClr val="A3B3CD"/>
                </a:solidFill>
                <a:latin typeface=".SF NS"/>
              </a:rPr>
              <a:t>go_out</a:t>
            </a:r>
            <a:r>
              <a:rPr lang="en-GB" sz="1200" dirty="0">
                <a:solidFill>
                  <a:srgbClr val="A3B3CD"/>
                </a:solidFill>
                <a:latin typeface=".SF NS"/>
              </a:rPr>
              <a:t>’</a:t>
            </a:r>
          </a:p>
          <a:p>
            <a:pPr fontAlgn="base"/>
            <a:r>
              <a:rPr lang="en-GB" sz="1200" dirty="0" err="1">
                <a:solidFill>
                  <a:srgbClr val="A3B3CD"/>
                </a:solidFill>
                <a:latin typeface=".SF NS"/>
              </a:rPr>
              <a:t>Corréler</a:t>
            </a:r>
            <a:r>
              <a:rPr lang="en-GB" sz="1200" dirty="0">
                <a:solidFill>
                  <a:srgbClr val="A3B3CD"/>
                </a:solidFill>
                <a:latin typeface=".SF NS"/>
              </a:rPr>
              <a:t> les </a:t>
            </a:r>
            <a:r>
              <a:rPr lang="en-GB" sz="1200" dirty="0" err="1">
                <a:solidFill>
                  <a:srgbClr val="A3B3CD"/>
                </a:solidFill>
                <a:latin typeface=".SF NS"/>
              </a:rPr>
              <a:t>personnes</a:t>
            </a:r>
            <a:r>
              <a:rPr lang="en-GB" sz="1200" dirty="0">
                <a:solidFill>
                  <a:srgbClr val="A3B3CD"/>
                </a:solidFill>
                <a:latin typeface=".SF NS"/>
              </a:rPr>
              <a:t> qui </a:t>
            </a:r>
            <a:r>
              <a:rPr lang="en-GB" sz="1200" dirty="0" err="1">
                <a:solidFill>
                  <a:srgbClr val="A3B3CD"/>
                </a:solidFill>
                <a:latin typeface=".SF NS"/>
              </a:rPr>
              <a:t>pensent</a:t>
            </a:r>
            <a:r>
              <a:rPr lang="en-GB" sz="1200" dirty="0">
                <a:solidFill>
                  <a:srgbClr val="A3B3CD"/>
                </a:solidFill>
                <a:latin typeface=".SF NS"/>
              </a:rPr>
              <a:t> que la </a:t>
            </a:r>
            <a:r>
              <a:rPr lang="en-GB" sz="1200" dirty="0" err="1">
                <a:solidFill>
                  <a:srgbClr val="A3B3CD"/>
                </a:solidFill>
                <a:latin typeface=".SF NS"/>
              </a:rPr>
              <a:t>personne</a:t>
            </a:r>
            <a:r>
              <a:rPr lang="en-GB" sz="1200" dirty="0">
                <a:solidFill>
                  <a:srgbClr val="A3B3CD"/>
                </a:solidFill>
                <a:latin typeface=".SF NS"/>
              </a:rPr>
              <a:t> </a:t>
            </a:r>
            <a:r>
              <a:rPr lang="en-GB" sz="1200" dirty="0" err="1">
                <a:solidFill>
                  <a:srgbClr val="A3B3CD"/>
                </a:solidFill>
                <a:latin typeface=".SF NS"/>
              </a:rPr>
              <a:t>en</a:t>
            </a:r>
            <a:r>
              <a:rPr lang="en-GB" sz="1200" dirty="0">
                <a:solidFill>
                  <a:srgbClr val="A3B3CD"/>
                </a:solidFill>
                <a:latin typeface=".SF NS"/>
              </a:rPr>
              <a:t> face </a:t>
            </a:r>
            <a:r>
              <a:rPr lang="en-GB" sz="1200" dirty="0" err="1">
                <a:solidFill>
                  <a:srgbClr val="A3B3CD"/>
                </a:solidFill>
                <a:latin typeface=".SF NS"/>
              </a:rPr>
              <a:t>va</a:t>
            </a:r>
            <a:r>
              <a:rPr lang="en-GB" sz="1200" dirty="0">
                <a:solidFill>
                  <a:srgbClr val="A3B3CD"/>
                </a:solidFill>
                <a:latin typeface=".SF NS"/>
              </a:rPr>
              <a:t> dire </a:t>
            </a:r>
            <a:r>
              <a:rPr lang="en-GB" sz="1200" dirty="0" err="1">
                <a:solidFill>
                  <a:srgbClr val="A3B3CD"/>
                </a:solidFill>
                <a:latin typeface=".SF NS"/>
              </a:rPr>
              <a:t>oui</a:t>
            </a:r>
            <a:r>
              <a:rPr lang="en-GB" sz="1200" dirty="0">
                <a:solidFill>
                  <a:srgbClr val="A3B3CD"/>
                </a:solidFill>
                <a:latin typeface=".SF NS"/>
              </a:rPr>
              <a:t> et </a:t>
            </a:r>
            <a:r>
              <a:rPr lang="en-GB" sz="1200" dirty="0" err="1">
                <a:solidFill>
                  <a:srgbClr val="A3B3CD"/>
                </a:solidFill>
                <a:latin typeface=".SF NS"/>
              </a:rPr>
              <a:t>regarder</a:t>
            </a:r>
            <a:r>
              <a:rPr lang="en-GB" sz="1200" dirty="0">
                <a:solidFill>
                  <a:srgbClr val="A3B3CD"/>
                </a:solidFill>
                <a:latin typeface=".SF NS"/>
              </a:rPr>
              <a:t> le trend, </a:t>
            </a:r>
            <a:r>
              <a:rPr lang="en-GB" sz="1200" dirty="0" err="1">
                <a:solidFill>
                  <a:srgbClr val="A3B3CD"/>
                </a:solidFill>
                <a:latin typeface=".SF NS"/>
              </a:rPr>
              <a:t>constater</a:t>
            </a:r>
            <a:r>
              <a:rPr lang="en-GB" sz="1200" dirty="0">
                <a:solidFill>
                  <a:srgbClr val="A3B3CD"/>
                </a:solidFill>
                <a:latin typeface=".SF NS"/>
              </a:rPr>
              <a:t> la difference entre la perception et la </a:t>
            </a:r>
            <a:r>
              <a:rPr lang="en-GB" sz="1200" dirty="0" err="1">
                <a:solidFill>
                  <a:srgbClr val="A3B3CD"/>
                </a:solidFill>
                <a:latin typeface=".SF NS"/>
              </a:rPr>
              <a:t>réalité</a:t>
            </a:r>
            <a:r>
              <a:rPr lang="en-GB" sz="1200" dirty="0">
                <a:solidFill>
                  <a:srgbClr val="A3B3CD"/>
                </a:solidFill>
                <a:latin typeface=".SF NS"/>
              </a:rPr>
              <a:t> et </a:t>
            </a:r>
            <a:r>
              <a:rPr lang="en-GB" sz="1200" dirty="0" err="1">
                <a:solidFill>
                  <a:srgbClr val="A3B3CD"/>
                </a:solidFill>
                <a:latin typeface=".SF NS"/>
              </a:rPr>
              <a:t>ce</a:t>
            </a:r>
            <a:r>
              <a:rPr lang="en-GB" sz="1200" dirty="0">
                <a:solidFill>
                  <a:srgbClr val="A3B3CD"/>
                </a:solidFill>
                <a:latin typeface=".SF NS"/>
              </a:rPr>
              <a:t> </a:t>
            </a:r>
            <a:r>
              <a:rPr lang="en-GB" sz="1200" dirty="0" err="1">
                <a:solidFill>
                  <a:srgbClr val="A3B3CD"/>
                </a:solidFill>
                <a:latin typeface=".SF NS"/>
              </a:rPr>
              <a:t>en</a:t>
            </a:r>
            <a:r>
              <a:rPr lang="en-GB" sz="1200" dirty="0">
                <a:solidFill>
                  <a:srgbClr val="A3B3CD"/>
                </a:solidFill>
                <a:latin typeface=".SF NS"/>
              </a:rPr>
              <a:t> deux groups: du point de </a:t>
            </a:r>
            <a:r>
              <a:rPr lang="en-GB" sz="1200" dirty="0" err="1">
                <a:solidFill>
                  <a:srgbClr val="A3B3CD"/>
                </a:solidFill>
                <a:latin typeface=".SF NS"/>
              </a:rPr>
              <a:t>vue</a:t>
            </a:r>
            <a:r>
              <a:rPr lang="en-GB" sz="1200" dirty="0">
                <a:solidFill>
                  <a:srgbClr val="A3B3CD"/>
                </a:solidFill>
                <a:latin typeface=".SF NS"/>
              </a:rPr>
              <a:t> des hommes et </a:t>
            </a:r>
            <a:r>
              <a:rPr lang="en-GB" sz="1200" dirty="0" err="1">
                <a:solidFill>
                  <a:srgbClr val="A3B3CD"/>
                </a:solidFill>
                <a:latin typeface=".SF NS"/>
              </a:rPr>
              <a:t>celui</a:t>
            </a:r>
            <a:r>
              <a:rPr lang="en-GB" sz="1200" dirty="0">
                <a:solidFill>
                  <a:srgbClr val="A3B3CD"/>
                </a:solidFill>
                <a:latin typeface=".SF NS"/>
              </a:rPr>
              <a:t> des femmes</a:t>
            </a:r>
          </a:p>
          <a:p>
            <a:pPr fontAlgn="base"/>
            <a:r>
              <a:rPr lang="en-GB" sz="1200" dirty="0">
                <a:solidFill>
                  <a:srgbClr val="A3B3CD"/>
                </a:solidFill>
                <a:latin typeface=".SF NS"/>
              </a:rPr>
              <a:t>Est </a:t>
            </a:r>
            <a:r>
              <a:rPr lang="en-GB" sz="1200" dirty="0" err="1">
                <a:solidFill>
                  <a:srgbClr val="A3B3CD"/>
                </a:solidFill>
                <a:latin typeface=".SF NS"/>
              </a:rPr>
              <a:t>ce</a:t>
            </a:r>
            <a:r>
              <a:rPr lang="en-GB" sz="1200" dirty="0">
                <a:solidFill>
                  <a:srgbClr val="A3B3CD"/>
                </a:solidFill>
                <a:latin typeface=".SF NS"/>
              </a:rPr>
              <a:t> que la durée de </a:t>
            </a:r>
            <a:r>
              <a:rPr lang="en-GB" sz="1200" dirty="0" err="1">
                <a:solidFill>
                  <a:srgbClr val="A3B3CD"/>
                </a:solidFill>
                <a:latin typeface=".SF NS"/>
              </a:rPr>
              <a:t>chaque</a:t>
            </a:r>
            <a:r>
              <a:rPr lang="en-GB" sz="1200" dirty="0">
                <a:solidFill>
                  <a:srgbClr val="A3B3CD"/>
                </a:solidFill>
                <a:latin typeface=".SF NS"/>
              </a:rPr>
              <a:t> date </a:t>
            </a:r>
            <a:r>
              <a:rPr lang="en-GB" sz="1200" dirty="0" err="1">
                <a:solidFill>
                  <a:srgbClr val="A3B3CD"/>
                </a:solidFill>
                <a:latin typeface=".SF NS"/>
              </a:rPr>
              <a:t>peut</a:t>
            </a:r>
            <a:r>
              <a:rPr lang="en-GB" sz="1200" dirty="0">
                <a:solidFill>
                  <a:srgbClr val="A3B3CD"/>
                </a:solidFill>
                <a:latin typeface=".SF NS"/>
              </a:rPr>
              <a:t> </a:t>
            </a:r>
            <a:r>
              <a:rPr lang="en-GB" sz="1200" dirty="0" err="1">
                <a:solidFill>
                  <a:srgbClr val="A3B3CD"/>
                </a:solidFill>
                <a:latin typeface=".SF NS"/>
              </a:rPr>
              <a:t>etre</a:t>
            </a:r>
            <a:r>
              <a:rPr lang="en-GB" sz="1200" dirty="0">
                <a:solidFill>
                  <a:srgbClr val="A3B3CD"/>
                </a:solidFill>
                <a:latin typeface=".SF NS"/>
              </a:rPr>
              <a:t> </a:t>
            </a:r>
            <a:r>
              <a:rPr lang="en-GB" sz="1200" dirty="0" err="1">
                <a:solidFill>
                  <a:srgbClr val="A3B3CD"/>
                </a:solidFill>
                <a:latin typeface=".SF NS"/>
              </a:rPr>
              <a:t>corrélée</a:t>
            </a:r>
            <a:r>
              <a:rPr lang="en-GB" sz="1200" dirty="0">
                <a:solidFill>
                  <a:srgbClr val="A3B3CD"/>
                </a:solidFill>
                <a:latin typeface=".SF NS"/>
              </a:rPr>
              <a:t> avec un match?</a:t>
            </a:r>
          </a:p>
          <a:p>
            <a:pPr fontAlgn="base"/>
            <a:endParaRPr lang="en-GB" sz="1200" dirty="0">
              <a:solidFill>
                <a:srgbClr val="A3B3CD"/>
              </a:solidFill>
              <a:latin typeface=".SF NS"/>
            </a:endParaRPr>
          </a:p>
        </p:txBody>
      </p:sp>
      <p:grpSp>
        <p:nvGrpSpPr>
          <p:cNvPr id="13" name="Group 12">
            <a:extLst>
              <a:ext uri="{FF2B5EF4-FFF2-40B4-BE49-F238E27FC236}">
                <a16:creationId xmlns:a16="http://schemas.microsoft.com/office/drawing/2014/main" id="{E296BD0F-DCE1-0FD7-E2D4-77B6018F327D}"/>
              </a:ext>
            </a:extLst>
          </p:cNvPr>
          <p:cNvGrpSpPr/>
          <p:nvPr/>
        </p:nvGrpSpPr>
        <p:grpSpPr>
          <a:xfrm>
            <a:off x="81959" y="-52565"/>
            <a:ext cx="11897967" cy="1047305"/>
            <a:chOff x="81959" y="-52565"/>
            <a:chExt cx="11897967" cy="1047305"/>
          </a:xfrm>
        </p:grpSpPr>
        <p:sp>
          <p:nvSpPr>
            <p:cNvPr id="14" name="Rounded Rectangle 13">
              <a:extLst>
                <a:ext uri="{FF2B5EF4-FFF2-40B4-BE49-F238E27FC236}">
                  <a16:creationId xmlns:a16="http://schemas.microsoft.com/office/drawing/2014/main" id="{BF9B22C1-347A-72C2-0193-0D8F60CEC656}"/>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5" name="Rounded Rectangle 14">
              <a:extLst>
                <a:ext uri="{FF2B5EF4-FFF2-40B4-BE49-F238E27FC236}">
                  <a16:creationId xmlns:a16="http://schemas.microsoft.com/office/drawing/2014/main" id="{1EB856AA-5AEC-2ABC-CD41-21179461268D}"/>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6" name="Rounded Rectangle 15">
              <a:extLst>
                <a:ext uri="{FF2B5EF4-FFF2-40B4-BE49-F238E27FC236}">
                  <a16:creationId xmlns:a16="http://schemas.microsoft.com/office/drawing/2014/main" id="{5804BF08-7B9F-1F07-E6F5-01207DCD714E}"/>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4500C549-683C-0892-E3CE-0BFA01980B37}"/>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9CDC10DE-8925-1350-A565-BFF2A66702A9}"/>
                </a:ext>
              </a:extLst>
            </p:cNvPr>
            <p:cNvSpPr/>
            <p:nvPr/>
          </p:nvSpPr>
          <p:spPr>
            <a:xfrm>
              <a:off x="8629524"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01F69860-278E-5C0A-2CDF-03123CB44843}"/>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3C927410-7904-1CA8-CCD9-D04A2F888F6C}"/>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1" name="Right Brace 20">
              <a:extLst>
                <a:ext uri="{FF2B5EF4-FFF2-40B4-BE49-F238E27FC236}">
                  <a16:creationId xmlns:a16="http://schemas.microsoft.com/office/drawing/2014/main" id="{C6064078-610C-1B9C-0258-9DFAFCE91727}"/>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2" name="TextBox 21">
              <a:extLst>
                <a:ext uri="{FF2B5EF4-FFF2-40B4-BE49-F238E27FC236}">
                  <a16:creationId xmlns:a16="http://schemas.microsoft.com/office/drawing/2014/main" id="{8B2B79A1-DCC2-21C1-A81A-3A52599C51D3}"/>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Tree>
    <p:extLst>
      <p:ext uri="{BB962C8B-B14F-4D97-AF65-F5344CB8AC3E}">
        <p14:creationId xmlns:p14="http://schemas.microsoft.com/office/powerpoint/2010/main" val="3245372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grpSp>
        <p:nvGrpSpPr>
          <p:cNvPr id="12" name="Group 11">
            <a:extLst>
              <a:ext uri="{FF2B5EF4-FFF2-40B4-BE49-F238E27FC236}">
                <a16:creationId xmlns:a16="http://schemas.microsoft.com/office/drawing/2014/main" id="{A73288B4-FDE8-53E2-E5CA-DEB7BA07E95F}"/>
              </a:ext>
            </a:extLst>
          </p:cNvPr>
          <p:cNvGrpSpPr/>
          <p:nvPr/>
        </p:nvGrpSpPr>
        <p:grpSpPr>
          <a:xfrm>
            <a:off x="81959" y="-52565"/>
            <a:ext cx="11897967" cy="1047305"/>
            <a:chOff x="81959" y="-52565"/>
            <a:chExt cx="11897967" cy="1047305"/>
          </a:xfrm>
        </p:grpSpPr>
        <p:sp>
          <p:nvSpPr>
            <p:cNvPr id="13" name="Rounded Rectangle 12">
              <a:extLst>
                <a:ext uri="{FF2B5EF4-FFF2-40B4-BE49-F238E27FC236}">
                  <a16:creationId xmlns:a16="http://schemas.microsoft.com/office/drawing/2014/main" id="{8519E84E-71C6-FA45-E3A6-2003CDE69764}"/>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4" name="Rounded Rectangle 13">
              <a:extLst>
                <a:ext uri="{FF2B5EF4-FFF2-40B4-BE49-F238E27FC236}">
                  <a16:creationId xmlns:a16="http://schemas.microsoft.com/office/drawing/2014/main" id="{AB9C58BF-E627-D179-CEB0-F89ED102AC9A}"/>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5" name="Rounded Rectangle 14">
              <a:extLst>
                <a:ext uri="{FF2B5EF4-FFF2-40B4-BE49-F238E27FC236}">
                  <a16:creationId xmlns:a16="http://schemas.microsoft.com/office/drawing/2014/main" id="{095B4E5E-65BE-41B3-071E-0217F7A429C1}"/>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6" name="Rounded Rectangle 15">
              <a:extLst>
                <a:ext uri="{FF2B5EF4-FFF2-40B4-BE49-F238E27FC236}">
                  <a16:creationId xmlns:a16="http://schemas.microsoft.com/office/drawing/2014/main" id="{B686588E-5250-B9A6-A93A-CE6847E3C52B}"/>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74C3F5CD-C940-6F70-3C8D-EE1E7943D403}"/>
                </a:ext>
              </a:extLst>
            </p:cNvPr>
            <p:cNvSpPr/>
            <p:nvPr/>
          </p:nvSpPr>
          <p:spPr>
            <a:xfrm>
              <a:off x="8629524"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932F03A5-0C04-DEBB-715E-BFC604DA66A6}"/>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030EE5EC-0E5B-2F83-C37A-B210E855AA2A}"/>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0" name="Right Brace 19">
              <a:extLst>
                <a:ext uri="{FF2B5EF4-FFF2-40B4-BE49-F238E27FC236}">
                  <a16:creationId xmlns:a16="http://schemas.microsoft.com/office/drawing/2014/main" id="{55001CA9-66A5-77D9-EA77-E894B9821FAF}"/>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1" name="TextBox 20">
              <a:extLst>
                <a:ext uri="{FF2B5EF4-FFF2-40B4-BE49-F238E27FC236}">
                  <a16:creationId xmlns:a16="http://schemas.microsoft.com/office/drawing/2014/main" id="{E572BA2E-6625-E5D4-B59D-C23BDC773EA5}"/>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Tree>
    <p:extLst>
      <p:ext uri="{BB962C8B-B14F-4D97-AF65-F5344CB8AC3E}">
        <p14:creationId xmlns:p14="http://schemas.microsoft.com/office/powerpoint/2010/main" val="36851852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grpSp>
        <p:nvGrpSpPr>
          <p:cNvPr id="12" name="Group 11">
            <a:extLst>
              <a:ext uri="{FF2B5EF4-FFF2-40B4-BE49-F238E27FC236}">
                <a16:creationId xmlns:a16="http://schemas.microsoft.com/office/drawing/2014/main" id="{97A6918D-873D-A8F6-F883-11E84C16C7E7}"/>
              </a:ext>
            </a:extLst>
          </p:cNvPr>
          <p:cNvGrpSpPr/>
          <p:nvPr/>
        </p:nvGrpSpPr>
        <p:grpSpPr>
          <a:xfrm>
            <a:off x="81959" y="-52565"/>
            <a:ext cx="11897967" cy="1047305"/>
            <a:chOff x="81959" y="-52565"/>
            <a:chExt cx="11897967" cy="1047305"/>
          </a:xfrm>
        </p:grpSpPr>
        <p:sp>
          <p:nvSpPr>
            <p:cNvPr id="13" name="Rounded Rectangle 12">
              <a:extLst>
                <a:ext uri="{FF2B5EF4-FFF2-40B4-BE49-F238E27FC236}">
                  <a16:creationId xmlns:a16="http://schemas.microsoft.com/office/drawing/2014/main" id="{9A22E8C3-6F22-117F-BDC9-1E1BA467A72B}"/>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4" name="Rounded Rectangle 13">
              <a:extLst>
                <a:ext uri="{FF2B5EF4-FFF2-40B4-BE49-F238E27FC236}">
                  <a16:creationId xmlns:a16="http://schemas.microsoft.com/office/drawing/2014/main" id="{117CDF31-DAB1-1581-A4AA-5D2AE1A47E9D}"/>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5" name="Rounded Rectangle 14">
              <a:extLst>
                <a:ext uri="{FF2B5EF4-FFF2-40B4-BE49-F238E27FC236}">
                  <a16:creationId xmlns:a16="http://schemas.microsoft.com/office/drawing/2014/main" id="{4CA5EB09-22D9-A0D4-E88E-8AA9902D50EE}"/>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6" name="Rounded Rectangle 15">
              <a:extLst>
                <a:ext uri="{FF2B5EF4-FFF2-40B4-BE49-F238E27FC236}">
                  <a16:creationId xmlns:a16="http://schemas.microsoft.com/office/drawing/2014/main" id="{6FAE329C-55E6-D429-C04F-B9253FF67B4B}"/>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EC076940-EE02-3F2D-0C47-C821DA0E4A2F}"/>
                </a:ext>
              </a:extLst>
            </p:cNvPr>
            <p:cNvSpPr/>
            <p:nvPr/>
          </p:nvSpPr>
          <p:spPr>
            <a:xfrm>
              <a:off x="8629524"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26442A8A-500A-C0A5-B7BD-E68C67C1AE7C}"/>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4365ACDF-DF38-B34E-55B8-278B615D28A5}"/>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0" name="Right Brace 19">
              <a:extLst>
                <a:ext uri="{FF2B5EF4-FFF2-40B4-BE49-F238E27FC236}">
                  <a16:creationId xmlns:a16="http://schemas.microsoft.com/office/drawing/2014/main" id="{028251AD-1405-BF1E-1CC3-21107B0222AD}"/>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1" name="TextBox 20">
              <a:extLst>
                <a:ext uri="{FF2B5EF4-FFF2-40B4-BE49-F238E27FC236}">
                  <a16:creationId xmlns:a16="http://schemas.microsoft.com/office/drawing/2014/main" id="{1AA90AED-BEA4-7C74-5138-C0A6FD354B91}"/>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Tree>
    <p:extLst>
      <p:ext uri="{BB962C8B-B14F-4D97-AF65-F5344CB8AC3E}">
        <p14:creationId xmlns:p14="http://schemas.microsoft.com/office/powerpoint/2010/main" val="40349399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dirty="0"/>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2" name="TextBox 1">
            <a:extLst>
              <a:ext uri="{FF2B5EF4-FFF2-40B4-BE49-F238E27FC236}">
                <a16:creationId xmlns:a16="http://schemas.microsoft.com/office/drawing/2014/main" id="{00266D14-DC19-F8BD-CE39-1B375263E2C1}"/>
              </a:ext>
            </a:extLst>
          </p:cNvPr>
          <p:cNvSpPr txBox="1"/>
          <p:nvPr/>
        </p:nvSpPr>
        <p:spPr>
          <a:xfrm>
            <a:off x="344658" y="1295056"/>
            <a:ext cx="8453731" cy="1938992"/>
          </a:xfrm>
          <a:prstGeom prst="rect">
            <a:avLst/>
          </a:prstGeom>
          <a:noFill/>
        </p:spPr>
        <p:txBody>
          <a:bodyPr wrap="square">
            <a:spAutoFit/>
          </a:bodyPr>
          <a:lstStyle/>
          <a:p>
            <a:pPr marL="171450" indent="-171450" fontAlgn="base">
              <a:buFontTx/>
              <a:buChar char="-"/>
            </a:pPr>
            <a:r>
              <a:rPr lang="en-GB" sz="1200" b="0" i="0" dirty="0">
                <a:solidFill>
                  <a:srgbClr val="A3B3CD"/>
                </a:solidFill>
                <a:effectLst/>
                <a:latin typeface="Indeed Sans"/>
              </a:rPr>
              <a:t>Improve the bio</a:t>
            </a:r>
          </a:p>
          <a:p>
            <a:pPr marL="171450" indent="-171450" fontAlgn="base">
              <a:buFontTx/>
              <a:buChar char="-"/>
            </a:pPr>
            <a:r>
              <a:rPr lang="en-GB" sz="1200" u="none" strike="noStrike" dirty="0">
                <a:solidFill>
                  <a:srgbClr val="A3B3CD"/>
                </a:solidFill>
                <a:latin typeface="Indeed Sans"/>
                <a:cs typeface="Aldhabi" panose="020F0502020204030204" pitchFamily="34" charset="0"/>
              </a:rPr>
              <a:t>Improve the interest lis</a:t>
            </a:r>
            <a:r>
              <a:rPr lang="en-GB" sz="1200" dirty="0">
                <a:solidFill>
                  <a:srgbClr val="A3B3CD"/>
                </a:solidFill>
                <a:latin typeface="Indeed Sans"/>
                <a:cs typeface="Aldhabi" panose="020F0502020204030204" pitchFamily="34" charset="0"/>
              </a:rPr>
              <a:t>t</a:t>
            </a:r>
          </a:p>
          <a:p>
            <a:pPr marL="171450" indent="-171450" fontAlgn="base">
              <a:buFontTx/>
              <a:buChar char="-"/>
            </a:pPr>
            <a:r>
              <a:rPr lang="en-GB" sz="1200" b="0" i="0" u="none" strike="noStrike" dirty="0">
                <a:solidFill>
                  <a:srgbClr val="A3B3CD"/>
                </a:solidFill>
                <a:effectLst/>
                <a:latin typeface="Indeed Sans"/>
                <a:cs typeface="Aldhabi" panose="020F0502020204030204" pitchFamily="34" charset="0"/>
              </a:rPr>
              <a:t>Improve the algorithm based on following criteria: </a:t>
            </a:r>
            <a:r>
              <a:rPr lang="en-GB" sz="1200" b="0" i="0" u="none" strike="noStrike" dirty="0" err="1">
                <a:solidFill>
                  <a:srgbClr val="A3B3CD"/>
                </a:solidFill>
                <a:effectLst/>
                <a:latin typeface="Indeed Sans"/>
                <a:cs typeface="Aldhabi" panose="020F0502020204030204" pitchFamily="34" charset="0"/>
              </a:rPr>
              <a:t>pousser</a:t>
            </a:r>
            <a:r>
              <a:rPr lang="en-GB" sz="1200" b="0" i="0" u="none" strike="noStrike" dirty="0">
                <a:solidFill>
                  <a:srgbClr val="A3B3CD"/>
                </a:solidFill>
                <a:effectLst/>
                <a:latin typeface="Indeed Sans"/>
                <a:cs typeface="Aldhabi" panose="020F0502020204030204" pitchFamily="34" charset="0"/>
              </a:rPr>
              <a:t> les </a:t>
            </a:r>
            <a:r>
              <a:rPr lang="en-GB" sz="1200" b="0" i="0" u="none" strike="noStrike" dirty="0" err="1">
                <a:solidFill>
                  <a:srgbClr val="A3B3CD"/>
                </a:solidFill>
                <a:effectLst/>
                <a:latin typeface="Indeed Sans"/>
                <a:cs typeface="Aldhabi" panose="020F0502020204030204" pitchFamily="34" charset="0"/>
              </a:rPr>
              <a:t>profils</a:t>
            </a:r>
            <a:r>
              <a:rPr lang="en-GB" sz="1200" b="0" i="0" u="none" strike="noStrike" dirty="0">
                <a:solidFill>
                  <a:srgbClr val="A3B3CD"/>
                </a:solidFill>
                <a:effectLst/>
                <a:latin typeface="Indeed Sans"/>
                <a:cs typeface="Aldhabi" panose="020F0502020204030204" pitchFamily="34" charset="0"/>
              </a:rPr>
              <a:t> qui correspondent aux </a:t>
            </a:r>
            <a:r>
              <a:rPr lang="en-GB" sz="1200" b="0" i="0" u="none" strike="noStrike" dirty="0" err="1">
                <a:solidFill>
                  <a:srgbClr val="A3B3CD"/>
                </a:solidFill>
                <a:effectLst/>
                <a:latin typeface="Indeed Sans"/>
                <a:cs typeface="Aldhabi" panose="020F0502020204030204" pitchFamily="34" charset="0"/>
              </a:rPr>
              <a:t>critères</a:t>
            </a:r>
            <a:r>
              <a:rPr lang="en-GB" sz="1200" b="0" i="0" u="none" strike="noStrike" dirty="0">
                <a:solidFill>
                  <a:srgbClr val="A3B3CD"/>
                </a:solidFill>
                <a:effectLst/>
                <a:latin typeface="Indeed Sans"/>
                <a:cs typeface="Aldhabi" panose="020F0502020204030204" pitchFamily="34" charset="0"/>
              </a:rPr>
              <a:t> nouveaux et/</a:t>
            </a:r>
            <a:r>
              <a:rPr lang="en-GB" sz="1200" b="0" i="0" u="none" strike="noStrike" dirty="0" err="1">
                <a:solidFill>
                  <a:srgbClr val="A3B3CD"/>
                </a:solidFill>
                <a:effectLst/>
                <a:latin typeface="Indeed Sans"/>
                <a:cs typeface="Aldhabi" panose="020F0502020204030204" pitchFamily="34" charset="0"/>
              </a:rPr>
              <a:t>ou</a:t>
            </a:r>
            <a:r>
              <a:rPr lang="en-GB" sz="1200" b="0" i="0" u="none" strike="noStrike" dirty="0">
                <a:solidFill>
                  <a:srgbClr val="A3B3CD"/>
                </a:solidFill>
                <a:effectLst/>
                <a:latin typeface="Indeed Sans"/>
                <a:cs typeface="Aldhabi" panose="020F0502020204030204" pitchFamily="34" charset="0"/>
              </a:rPr>
              <a:t> </a:t>
            </a:r>
            <a:r>
              <a:rPr lang="en-GB" sz="1200" b="0" i="0" u="none" strike="noStrike" dirty="0" err="1">
                <a:solidFill>
                  <a:srgbClr val="A3B3CD"/>
                </a:solidFill>
                <a:effectLst/>
                <a:latin typeface="Indeed Sans"/>
                <a:cs typeface="Aldhabi" panose="020F0502020204030204" pitchFamily="34" charset="0"/>
              </a:rPr>
              <a:t>ajoutés</a:t>
            </a:r>
            <a:r>
              <a:rPr lang="en-GB" sz="1200" b="0" i="0" u="none" strike="noStrike" dirty="0">
                <a:solidFill>
                  <a:srgbClr val="A3B3CD"/>
                </a:solidFill>
                <a:effectLst/>
                <a:latin typeface="Indeed Sans"/>
                <a:cs typeface="Aldhabi" panose="020F0502020204030204" pitchFamily="34" charset="0"/>
              </a:rPr>
              <a:t> et faire un </a:t>
            </a:r>
            <a:r>
              <a:rPr lang="en-GB" sz="1200" b="0" i="0" u="none" strike="noStrike" dirty="0" err="1">
                <a:solidFill>
                  <a:srgbClr val="A3B3CD"/>
                </a:solidFill>
                <a:effectLst/>
                <a:latin typeface="Indeed Sans"/>
                <a:cs typeface="Aldhabi" panose="020F0502020204030204" pitchFamily="34" charset="0"/>
              </a:rPr>
              <a:t>deuxieme</a:t>
            </a:r>
            <a:r>
              <a:rPr lang="en-GB" sz="1200" b="0" i="0" u="none" strike="noStrike" dirty="0">
                <a:solidFill>
                  <a:srgbClr val="A3B3CD"/>
                </a:solidFill>
                <a:effectLst/>
                <a:latin typeface="Indeed Sans"/>
                <a:cs typeface="Aldhabi" panose="020F0502020204030204" pitchFamily="34" charset="0"/>
              </a:rPr>
              <a:t> push au bout d un </a:t>
            </a:r>
            <a:r>
              <a:rPr lang="en-GB" sz="1200" b="0" i="0" u="none" strike="noStrike" dirty="0" err="1">
                <a:solidFill>
                  <a:srgbClr val="A3B3CD"/>
                </a:solidFill>
                <a:effectLst/>
                <a:latin typeface="Indeed Sans"/>
                <a:cs typeface="Aldhabi" panose="020F0502020204030204" pitchFamily="34" charset="0"/>
              </a:rPr>
              <a:t>mois</a:t>
            </a:r>
            <a:r>
              <a:rPr lang="en-GB" sz="1200" b="0" i="0" u="none" strike="noStrike" dirty="0">
                <a:solidFill>
                  <a:srgbClr val="A3B3CD"/>
                </a:solidFill>
                <a:effectLst/>
                <a:latin typeface="Indeed Sans"/>
                <a:cs typeface="Aldhabi" panose="020F0502020204030204" pitchFamily="34" charset="0"/>
              </a:rPr>
              <a:t> </a:t>
            </a:r>
            <a:r>
              <a:rPr lang="en-GB" sz="1200" b="0" i="0" u="none" strike="noStrike" dirty="0" err="1">
                <a:solidFill>
                  <a:srgbClr val="A3B3CD"/>
                </a:solidFill>
                <a:effectLst/>
                <a:latin typeface="Indeed Sans"/>
                <a:cs typeface="Aldhabi" panose="020F0502020204030204" pitchFamily="34" charset="0"/>
              </a:rPr>
              <a:t>selon</a:t>
            </a:r>
            <a:r>
              <a:rPr lang="en-GB" sz="1200" b="0" i="0" u="none" strike="noStrike" dirty="0">
                <a:solidFill>
                  <a:srgbClr val="A3B3CD"/>
                </a:solidFill>
                <a:effectLst/>
                <a:latin typeface="Indeed Sans"/>
                <a:cs typeface="Aldhabi" panose="020F0502020204030204" pitchFamily="34" charset="0"/>
              </a:rPr>
              <a:t> les memes </a:t>
            </a:r>
            <a:r>
              <a:rPr lang="en-GB" sz="1200" b="0" i="0" u="none" strike="noStrike" dirty="0" err="1">
                <a:solidFill>
                  <a:srgbClr val="A3B3CD"/>
                </a:solidFill>
                <a:effectLst/>
                <a:latin typeface="Indeed Sans"/>
                <a:cs typeface="Aldhabi" panose="020F0502020204030204" pitchFamily="34" charset="0"/>
              </a:rPr>
              <a:t>critères</a:t>
            </a:r>
            <a:r>
              <a:rPr lang="en-GB" sz="1200" b="0" i="0" u="none" strike="noStrike" dirty="0">
                <a:solidFill>
                  <a:srgbClr val="A3B3CD"/>
                </a:solidFill>
                <a:effectLst/>
                <a:latin typeface="Indeed Sans"/>
                <a:cs typeface="Aldhabi" panose="020F0502020204030204" pitchFamily="34" charset="0"/>
              </a:rPr>
              <a:t> qu</a:t>
            </a:r>
            <a:r>
              <a:rPr lang="en-GB" sz="1200" dirty="0">
                <a:solidFill>
                  <a:srgbClr val="A3B3CD"/>
                </a:solidFill>
                <a:latin typeface="Indeed Sans"/>
                <a:cs typeface="Aldhabi" panose="020F0502020204030204" pitchFamily="34" charset="0"/>
              </a:rPr>
              <a:t>e le speed dating</a:t>
            </a:r>
          </a:p>
          <a:p>
            <a:pPr marL="171450" indent="-171450" fontAlgn="base">
              <a:buFontTx/>
              <a:buChar char="-"/>
            </a:pPr>
            <a:r>
              <a:rPr lang="en-GB" sz="1200" b="0" i="0" u="none" strike="noStrike" dirty="0" err="1">
                <a:solidFill>
                  <a:srgbClr val="A3B3CD"/>
                </a:solidFill>
                <a:effectLst/>
                <a:latin typeface="Indeed Sans"/>
                <a:cs typeface="Aldhabi" panose="020F0502020204030204" pitchFamily="34" charset="0"/>
              </a:rPr>
              <a:t>Clairement</a:t>
            </a:r>
            <a:r>
              <a:rPr lang="en-GB" sz="1200" b="0" i="0" u="none" strike="noStrike" dirty="0">
                <a:solidFill>
                  <a:srgbClr val="A3B3CD"/>
                </a:solidFill>
                <a:effectLst/>
                <a:latin typeface="Indeed Sans"/>
                <a:cs typeface="Aldhabi" panose="020F0502020204030204" pitchFamily="34" charset="0"/>
              </a:rPr>
              <a:t> le </a:t>
            </a:r>
            <a:r>
              <a:rPr lang="en-GB" sz="1200" b="0" i="0" u="none" strike="noStrike" dirty="0" err="1">
                <a:solidFill>
                  <a:srgbClr val="A3B3CD"/>
                </a:solidFill>
                <a:effectLst/>
                <a:latin typeface="Indeed Sans"/>
                <a:cs typeface="Aldhabi" panose="020F0502020204030204" pitchFamily="34" charset="0"/>
              </a:rPr>
              <a:t>sujet</a:t>
            </a:r>
            <a:r>
              <a:rPr lang="en-GB" sz="1200" b="0" i="0" u="none" strike="noStrike" dirty="0">
                <a:solidFill>
                  <a:srgbClr val="A3B3CD"/>
                </a:solidFill>
                <a:effectLst/>
                <a:latin typeface="Indeed Sans"/>
                <a:cs typeface="Aldhabi" panose="020F0502020204030204" pitchFamily="34" charset="0"/>
              </a:rPr>
              <a:t> de </a:t>
            </a:r>
            <a:r>
              <a:rPr lang="en-GB" sz="1200" b="0" i="0" u="none" strike="noStrike" dirty="0" err="1">
                <a:solidFill>
                  <a:srgbClr val="A3B3CD"/>
                </a:solidFill>
                <a:effectLst/>
                <a:latin typeface="Indeed Sans"/>
                <a:cs typeface="Aldhabi" panose="020F0502020204030204" pitchFamily="34" charset="0"/>
              </a:rPr>
              <a:t>l’étude</a:t>
            </a:r>
            <a:r>
              <a:rPr lang="en-GB" sz="1200" b="0" i="0" u="none" strike="noStrike" dirty="0">
                <a:solidFill>
                  <a:srgbClr val="A3B3CD"/>
                </a:solidFill>
                <a:effectLst/>
                <a:latin typeface="Indeed Sans"/>
                <a:cs typeface="Aldhabi" panose="020F0502020204030204" pitchFamily="34" charset="0"/>
              </a:rPr>
              <a:t> ne </a:t>
            </a:r>
            <a:r>
              <a:rPr lang="en-GB" sz="1200" b="0" i="0" u="none" strike="noStrike" dirty="0" err="1">
                <a:solidFill>
                  <a:srgbClr val="A3B3CD"/>
                </a:solidFill>
                <a:effectLst/>
                <a:latin typeface="Indeed Sans"/>
                <a:cs typeface="Aldhabi" panose="020F0502020204030204" pitchFamily="34" charset="0"/>
              </a:rPr>
              <a:t>s’adresse</a:t>
            </a:r>
            <a:r>
              <a:rPr lang="en-GB" sz="1200" b="0" i="0" u="none" strike="noStrike" dirty="0">
                <a:solidFill>
                  <a:srgbClr val="A3B3CD"/>
                </a:solidFill>
                <a:effectLst/>
                <a:latin typeface="Indeed Sans"/>
                <a:cs typeface="Aldhabi" panose="020F0502020204030204" pitchFamily="34" charset="0"/>
              </a:rPr>
              <a:t> </a:t>
            </a:r>
            <a:r>
              <a:rPr lang="en-GB" sz="1200" b="0" i="0" u="none" strike="noStrike" dirty="0" err="1">
                <a:solidFill>
                  <a:srgbClr val="A3B3CD"/>
                </a:solidFill>
                <a:effectLst/>
                <a:latin typeface="Indeed Sans"/>
                <a:cs typeface="Aldhabi" panose="020F0502020204030204" pitchFamily="34" charset="0"/>
              </a:rPr>
              <a:t>qu</a:t>
            </a:r>
            <a:r>
              <a:rPr lang="en-GB" sz="1200" b="0" i="0" u="none" strike="noStrike" dirty="0">
                <a:solidFill>
                  <a:srgbClr val="A3B3CD"/>
                </a:solidFill>
                <a:effectLst/>
                <a:latin typeface="Indeed Sans"/>
                <a:cs typeface="Aldhabi" panose="020F0502020204030204" pitchFamily="34" charset="0"/>
              </a:rPr>
              <a:t> aux </a:t>
            </a:r>
            <a:r>
              <a:rPr lang="en-GB" sz="1200" b="0" i="0" u="none" strike="noStrike" dirty="0" err="1">
                <a:solidFill>
                  <a:srgbClr val="A3B3CD"/>
                </a:solidFill>
                <a:effectLst/>
                <a:latin typeface="Indeed Sans"/>
                <a:cs typeface="Aldhabi" panose="020F0502020204030204" pitchFamily="34" charset="0"/>
              </a:rPr>
              <a:t>hétérosexuels</a:t>
            </a:r>
            <a:r>
              <a:rPr lang="en-GB" sz="1200" b="0" i="0" u="none" strike="noStrike" dirty="0">
                <a:solidFill>
                  <a:srgbClr val="A3B3CD"/>
                </a:solidFill>
                <a:effectLst/>
                <a:latin typeface="Indeed Sans"/>
                <a:cs typeface="Aldhabi" panose="020F0502020204030204" pitchFamily="34" charset="0"/>
              </a:rPr>
              <a:t>, </a:t>
            </a:r>
            <a:r>
              <a:rPr lang="en-GB" sz="1200" b="0" i="0" u="none" strike="noStrike" dirty="0" err="1">
                <a:solidFill>
                  <a:srgbClr val="A3B3CD"/>
                </a:solidFill>
                <a:effectLst/>
                <a:latin typeface="Indeed Sans"/>
                <a:cs typeface="Aldhabi" panose="020F0502020204030204" pitchFamily="34" charset="0"/>
              </a:rPr>
              <a:t>ce</a:t>
            </a:r>
            <a:r>
              <a:rPr lang="en-GB" sz="1200" b="0" i="0" u="none" strike="noStrike" dirty="0">
                <a:solidFill>
                  <a:srgbClr val="A3B3CD"/>
                </a:solidFill>
                <a:effectLst/>
                <a:latin typeface="Indeed Sans"/>
                <a:cs typeface="Aldhabi" panose="020F0502020204030204" pitchFamily="34" charset="0"/>
              </a:rPr>
              <a:t> qui </a:t>
            </a:r>
            <a:r>
              <a:rPr lang="en-GB" sz="1200" b="0" i="0" u="none" strike="noStrike" dirty="0" err="1">
                <a:solidFill>
                  <a:srgbClr val="A3B3CD"/>
                </a:solidFill>
                <a:effectLst/>
                <a:latin typeface="Indeed Sans"/>
                <a:cs typeface="Aldhabi" panose="020F0502020204030204" pitchFamily="34" charset="0"/>
              </a:rPr>
              <a:t>est</a:t>
            </a:r>
            <a:r>
              <a:rPr lang="en-GB" sz="1200" b="0" i="0" u="none" strike="noStrike" dirty="0">
                <a:solidFill>
                  <a:srgbClr val="A3B3CD"/>
                </a:solidFill>
                <a:effectLst/>
                <a:latin typeface="Indeed Sans"/>
                <a:cs typeface="Aldhabi" panose="020F0502020204030204" pitchFamily="34" charset="0"/>
              </a:rPr>
              <a:t> </a:t>
            </a:r>
            <a:r>
              <a:rPr lang="en-GB" sz="1200" b="0" i="0" u="none" strike="noStrike" dirty="0" err="1">
                <a:solidFill>
                  <a:srgbClr val="A3B3CD"/>
                </a:solidFill>
                <a:effectLst/>
                <a:latin typeface="Indeed Sans"/>
                <a:cs typeface="Aldhabi" panose="020F0502020204030204" pitchFamily="34" charset="0"/>
              </a:rPr>
              <a:t>complètement</a:t>
            </a:r>
            <a:r>
              <a:rPr lang="en-GB" sz="1200" b="0" i="0" u="none" strike="noStrike" dirty="0">
                <a:solidFill>
                  <a:srgbClr val="A3B3CD"/>
                </a:solidFill>
                <a:effectLst/>
                <a:latin typeface="Indeed Sans"/>
                <a:cs typeface="Aldhabi" panose="020F0502020204030204" pitchFamily="34" charset="0"/>
              </a:rPr>
              <a:t> </a:t>
            </a:r>
            <a:r>
              <a:rPr lang="en-GB" sz="1200" b="0" i="0" u="none" strike="noStrike" dirty="0" err="1">
                <a:solidFill>
                  <a:srgbClr val="A3B3CD"/>
                </a:solidFill>
                <a:effectLst/>
                <a:latin typeface="Indeed Sans"/>
                <a:cs typeface="Aldhabi" panose="020F0502020204030204" pitchFamily="34" charset="0"/>
              </a:rPr>
              <a:t>biaisé</a:t>
            </a:r>
            <a:r>
              <a:rPr lang="en-GB" sz="1200" b="0" i="0" u="none" strike="noStrike" dirty="0">
                <a:solidFill>
                  <a:srgbClr val="A3B3CD"/>
                </a:solidFill>
                <a:effectLst/>
                <a:latin typeface="Indeed Sans"/>
                <a:cs typeface="Aldhabi" panose="020F0502020204030204" pitchFamily="34" charset="0"/>
              </a:rPr>
              <a:t>!!! Il y a de très </a:t>
            </a:r>
            <a:r>
              <a:rPr lang="en-GB" sz="1200" b="0" i="0" u="none" strike="noStrike" dirty="0" err="1">
                <a:solidFill>
                  <a:srgbClr val="A3B3CD"/>
                </a:solidFill>
                <a:effectLst/>
                <a:latin typeface="Indeed Sans"/>
                <a:cs typeface="Aldhabi" panose="020F0502020204030204" pitchFamily="34" charset="0"/>
              </a:rPr>
              <a:t>nbs</a:t>
            </a:r>
            <a:r>
              <a:rPr lang="en-GB" sz="1200" dirty="0" err="1">
                <a:solidFill>
                  <a:srgbClr val="A3B3CD"/>
                </a:solidFill>
                <a:latin typeface="Indeed Sans"/>
                <a:cs typeface="Aldhabi" panose="020F0502020204030204" pitchFamily="34" charset="0"/>
              </a:rPr>
              <a:t>es</a:t>
            </a:r>
            <a:r>
              <a:rPr lang="en-GB" sz="1200" dirty="0">
                <a:solidFill>
                  <a:srgbClr val="A3B3CD"/>
                </a:solidFill>
                <a:latin typeface="Indeed Sans"/>
                <a:cs typeface="Aldhabi" panose="020F0502020204030204" pitchFamily="34" charset="0"/>
              </a:rPr>
              <a:t> </a:t>
            </a:r>
            <a:r>
              <a:rPr lang="en-GB" sz="1200" dirty="0" err="1">
                <a:solidFill>
                  <a:srgbClr val="A3B3CD"/>
                </a:solidFill>
                <a:latin typeface="Indeed Sans"/>
                <a:cs typeface="Aldhabi" panose="020F0502020204030204" pitchFamily="34" charset="0"/>
              </a:rPr>
              <a:t>personnes</a:t>
            </a:r>
            <a:r>
              <a:rPr lang="en-GB" sz="1200" dirty="0">
                <a:solidFill>
                  <a:srgbClr val="A3B3CD"/>
                </a:solidFill>
                <a:latin typeface="Indeed Sans"/>
                <a:cs typeface="Aldhabi" panose="020F0502020204030204" pitchFamily="34" charset="0"/>
              </a:rPr>
              <a:t> qui n </a:t>
            </a:r>
            <a:r>
              <a:rPr lang="en-GB" sz="1200" dirty="0" err="1">
                <a:solidFill>
                  <a:srgbClr val="A3B3CD"/>
                </a:solidFill>
                <a:latin typeface="Indeed Sans"/>
                <a:cs typeface="Aldhabi" panose="020F0502020204030204" pitchFamily="34" charset="0"/>
              </a:rPr>
              <a:t>ont</a:t>
            </a:r>
            <a:r>
              <a:rPr lang="en-GB" sz="1200" dirty="0">
                <a:solidFill>
                  <a:srgbClr val="A3B3CD"/>
                </a:solidFill>
                <a:latin typeface="Indeed Sans"/>
                <a:cs typeface="Aldhabi" panose="020F0502020204030204" pitchFamily="34" charset="0"/>
              </a:rPr>
              <a:t> pas </a:t>
            </a:r>
            <a:r>
              <a:rPr lang="en-GB" sz="1200" dirty="0" err="1">
                <a:solidFill>
                  <a:srgbClr val="A3B3CD"/>
                </a:solidFill>
                <a:latin typeface="Indeed Sans"/>
                <a:cs typeface="Aldhabi" panose="020F0502020204030204" pitchFamily="34" charset="0"/>
              </a:rPr>
              <a:t>qu</a:t>
            </a:r>
            <a:r>
              <a:rPr lang="en-GB" sz="1200" dirty="0">
                <a:solidFill>
                  <a:srgbClr val="A3B3CD"/>
                </a:solidFill>
                <a:latin typeface="Indeed Sans"/>
                <a:cs typeface="Aldhabi" panose="020F0502020204030204" pitchFamily="34" charset="0"/>
              </a:rPr>
              <a:t> </a:t>
            </a:r>
            <a:r>
              <a:rPr lang="en-GB" sz="1200" dirty="0" err="1">
                <a:solidFill>
                  <a:srgbClr val="A3B3CD"/>
                </a:solidFill>
                <a:latin typeface="Indeed Sans"/>
                <a:cs typeface="Aldhabi" panose="020F0502020204030204" pitchFamily="34" charset="0"/>
              </a:rPr>
              <a:t>une</a:t>
            </a:r>
            <a:r>
              <a:rPr lang="en-GB" sz="1200" dirty="0">
                <a:solidFill>
                  <a:srgbClr val="A3B3CD"/>
                </a:solidFill>
                <a:latin typeface="Indeed Sans"/>
                <a:cs typeface="Aldhabi" panose="020F0502020204030204" pitchFamily="34" charset="0"/>
              </a:rPr>
              <a:t> orientation </a:t>
            </a:r>
            <a:r>
              <a:rPr lang="en-GB" sz="1200" dirty="0" err="1">
                <a:solidFill>
                  <a:srgbClr val="A3B3CD"/>
                </a:solidFill>
                <a:latin typeface="Indeed Sans"/>
                <a:cs typeface="Aldhabi" panose="020F0502020204030204" pitchFamily="34" charset="0"/>
              </a:rPr>
              <a:t>sexuelle</a:t>
            </a:r>
            <a:r>
              <a:rPr lang="en-GB" sz="1200" dirty="0">
                <a:solidFill>
                  <a:srgbClr val="A3B3CD"/>
                </a:solidFill>
                <a:latin typeface="Indeed Sans"/>
                <a:cs typeface="Aldhabi" panose="020F0502020204030204" pitchFamily="34" charset="0"/>
              </a:rPr>
              <a:t>, il y a </a:t>
            </a:r>
            <a:r>
              <a:rPr lang="en-GB" sz="1200" dirty="0" err="1">
                <a:solidFill>
                  <a:srgbClr val="A3B3CD"/>
                </a:solidFill>
                <a:latin typeface="Indeed Sans"/>
                <a:cs typeface="Aldhabi" panose="020F0502020204030204" pitchFamily="34" charset="0"/>
              </a:rPr>
              <a:t>aussi</a:t>
            </a:r>
            <a:r>
              <a:rPr lang="en-GB" sz="1200" dirty="0">
                <a:solidFill>
                  <a:srgbClr val="A3B3CD"/>
                </a:solidFill>
                <a:latin typeface="Indeed Sans"/>
                <a:cs typeface="Aldhabi" panose="020F0502020204030204" pitchFamily="34" charset="0"/>
              </a:rPr>
              <a:t> les bi etc, </a:t>
            </a:r>
            <a:r>
              <a:rPr lang="en-GB" sz="1200" dirty="0" err="1">
                <a:solidFill>
                  <a:srgbClr val="A3B3CD"/>
                </a:solidFill>
                <a:latin typeface="Indeed Sans"/>
                <a:cs typeface="Aldhabi" panose="020F0502020204030204" pitchFamily="34" charset="0"/>
              </a:rPr>
              <a:t>ils</a:t>
            </a:r>
            <a:r>
              <a:rPr lang="en-GB" sz="1200" dirty="0">
                <a:solidFill>
                  <a:srgbClr val="A3B3CD"/>
                </a:solidFill>
                <a:latin typeface="Indeed Sans"/>
                <a:cs typeface="Aldhabi" panose="020F0502020204030204" pitchFamily="34" charset="0"/>
              </a:rPr>
              <a:t> </a:t>
            </a:r>
            <a:r>
              <a:rPr lang="en-GB" sz="1200" dirty="0" err="1">
                <a:solidFill>
                  <a:srgbClr val="A3B3CD"/>
                </a:solidFill>
                <a:latin typeface="Indeed Sans"/>
                <a:cs typeface="Aldhabi" panose="020F0502020204030204" pitchFamily="34" charset="0"/>
              </a:rPr>
              <a:t>ont</a:t>
            </a:r>
            <a:r>
              <a:rPr lang="en-GB" sz="1200" dirty="0">
                <a:solidFill>
                  <a:srgbClr val="A3B3CD"/>
                </a:solidFill>
                <a:latin typeface="Indeed Sans"/>
                <a:cs typeface="Aldhabi" panose="020F0502020204030204" pitchFamily="34" charset="0"/>
              </a:rPr>
              <a:t> des stats </a:t>
            </a:r>
            <a:r>
              <a:rPr lang="en-GB" sz="1200" dirty="0" err="1">
                <a:solidFill>
                  <a:srgbClr val="A3B3CD"/>
                </a:solidFill>
                <a:latin typeface="Indeed Sans"/>
                <a:cs typeface="Aldhabi" panose="020F0502020204030204" pitchFamily="34" charset="0"/>
              </a:rPr>
              <a:t>depuis</a:t>
            </a:r>
            <a:r>
              <a:rPr lang="en-GB" sz="1200" dirty="0">
                <a:solidFill>
                  <a:srgbClr val="A3B3CD"/>
                </a:solidFill>
                <a:latin typeface="Indeed Sans"/>
                <a:cs typeface="Aldhabi" panose="020F0502020204030204" pitchFamily="34" charset="0"/>
              </a:rPr>
              <a:t> 2020 c </a:t>
            </a:r>
            <a:r>
              <a:rPr lang="en-GB" sz="1200" dirty="0" err="1">
                <a:solidFill>
                  <a:srgbClr val="A3B3CD"/>
                </a:solidFill>
                <a:latin typeface="Indeed Sans"/>
                <a:cs typeface="Aldhabi" panose="020F0502020204030204" pitchFamily="34" charset="0"/>
              </a:rPr>
              <a:t>assez</a:t>
            </a:r>
            <a:r>
              <a:rPr lang="en-GB" sz="1200" dirty="0">
                <a:solidFill>
                  <a:srgbClr val="A3B3CD"/>
                </a:solidFill>
                <a:latin typeface="Indeed Sans"/>
                <a:cs typeface="Aldhabi" panose="020F0502020204030204" pitchFamily="34" charset="0"/>
              </a:rPr>
              <a:t> recent </a:t>
            </a:r>
            <a:r>
              <a:rPr lang="en-GB" sz="1200" dirty="0" err="1">
                <a:solidFill>
                  <a:srgbClr val="A3B3CD"/>
                </a:solidFill>
                <a:latin typeface="Indeed Sans"/>
                <a:cs typeface="Aldhabi" panose="020F0502020204030204" pitchFamily="34" charset="0"/>
              </a:rPr>
              <a:t>en</a:t>
            </a:r>
            <a:r>
              <a:rPr lang="en-GB" sz="1200" dirty="0">
                <a:solidFill>
                  <a:srgbClr val="A3B3CD"/>
                </a:solidFill>
                <a:latin typeface="Indeed Sans"/>
                <a:cs typeface="Aldhabi" panose="020F0502020204030204" pitchFamily="34" charset="0"/>
              </a:rPr>
              <a:t> fait </a:t>
            </a:r>
            <a:r>
              <a:rPr lang="en-GB" sz="1200" dirty="0" err="1">
                <a:solidFill>
                  <a:srgbClr val="A3B3CD"/>
                </a:solidFill>
                <a:latin typeface="Indeed Sans"/>
                <a:cs typeface="Aldhabi" panose="020F0502020204030204" pitchFamily="34" charset="0"/>
              </a:rPr>
              <a:t>mais</a:t>
            </a:r>
            <a:r>
              <a:rPr lang="en-GB" sz="1200" dirty="0">
                <a:solidFill>
                  <a:srgbClr val="A3B3CD"/>
                </a:solidFill>
                <a:latin typeface="Indeed Sans"/>
                <a:cs typeface="Aldhabi" panose="020F0502020204030204" pitchFamily="34" charset="0"/>
              </a:rPr>
              <a:t> </a:t>
            </a:r>
            <a:r>
              <a:rPr lang="en-GB" sz="1200" dirty="0" err="1">
                <a:solidFill>
                  <a:srgbClr val="A3B3CD"/>
                </a:solidFill>
                <a:latin typeface="Indeed Sans"/>
                <a:cs typeface="Aldhabi" panose="020F0502020204030204" pitchFamily="34" charset="0"/>
              </a:rPr>
              <a:t>ils</a:t>
            </a:r>
            <a:r>
              <a:rPr lang="en-GB" sz="1200" dirty="0">
                <a:solidFill>
                  <a:srgbClr val="A3B3CD"/>
                </a:solidFill>
                <a:latin typeface="Indeed Sans"/>
                <a:cs typeface="Aldhabi" panose="020F0502020204030204" pitchFamily="34" charset="0"/>
              </a:rPr>
              <a:t> </a:t>
            </a:r>
            <a:r>
              <a:rPr lang="en-GB" sz="1200" dirty="0" err="1">
                <a:solidFill>
                  <a:srgbClr val="A3B3CD"/>
                </a:solidFill>
                <a:latin typeface="Indeed Sans"/>
                <a:cs typeface="Aldhabi" panose="020F0502020204030204" pitchFamily="34" charset="0"/>
              </a:rPr>
              <a:t>ont</a:t>
            </a:r>
            <a:r>
              <a:rPr lang="en-GB" sz="1200" dirty="0">
                <a:solidFill>
                  <a:srgbClr val="A3B3CD"/>
                </a:solidFill>
                <a:latin typeface="Indeed Sans"/>
                <a:cs typeface="Aldhabi" panose="020F0502020204030204" pitchFamily="34" charset="0"/>
              </a:rPr>
              <a:t> </a:t>
            </a:r>
            <a:r>
              <a:rPr lang="en-GB" sz="1200" dirty="0" err="1">
                <a:solidFill>
                  <a:srgbClr val="A3B3CD"/>
                </a:solidFill>
                <a:latin typeface="Indeed Sans"/>
                <a:cs typeface="Aldhabi" panose="020F0502020204030204" pitchFamily="34" charset="0"/>
              </a:rPr>
              <a:t>certainement</a:t>
            </a:r>
            <a:r>
              <a:rPr lang="en-GB" sz="1200" dirty="0">
                <a:solidFill>
                  <a:srgbClr val="A3B3CD"/>
                </a:solidFill>
                <a:latin typeface="Indeed Sans"/>
                <a:cs typeface="Aldhabi" panose="020F0502020204030204" pitchFamily="34" charset="0"/>
              </a:rPr>
              <a:t> un plus </a:t>
            </a:r>
            <a:r>
              <a:rPr lang="en-GB" sz="1200" dirty="0" err="1">
                <a:solidFill>
                  <a:srgbClr val="A3B3CD"/>
                </a:solidFill>
                <a:latin typeface="Indeed Sans"/>
                <a:cs typeface="Aldhabi" panose="020F0502020204030204" pitchFamily="34" charset="0"/>
              </a:rPr>
              <a:t>gros</a:t>
            </a:r>
            <a:r>
              <a:rPr lang="en-GB" sz="1200" dirty="0">
                <a:solidFill>
                  <a:srgbClr val="A3B3CD"/>
                </a:solidFill>
                <a:latin typeface="Indeed Sans"/>
                <a:cs typeface="Aldhabi" panose="020F0502020204030204" pitchFamily="34" charset="0"/>
              </a:rPr>
              <a:t> potential entre </a:t>
            </a:r>
            <a:r>
              <a:rPr lang="en-GB" sz="1200" dirty="0" err="1">
                <a:solidFill>
                  <a:srgbClr val="A3B3CD"/>
                </a:solidFill>
                <a:latin typeface="Indeed Sans"/>
                <a:cs typeface="Aldhabi" panose="020F0502020204030204" pitchFamily="34" charset="0"/>
              </a:rPr>
              <a:t>mecs</a:t>
            </a:r>
            <a:r>
              <a:rPr lang="en-GB" sz="1200" dirty="0">
                <a:solidFill>
                  <a:srgbClr val="A3B3CD"/>
                </a:solidFill>
                <a:latin typeface="Indeed Sans"/>
                <a:cs typeface="Aldhabi" panose="020F0502020204030204" pitchFamily="34" charset="0"/>
              </a:rPr>
              <a:t> que entre filles et </a:t>
            </a:r>
            <a:r>
              <a:rPr lang="en-GB" sz="1200" dirty="0" err="1">
                <a:solidFill>
                  <a:srgbClr val="A3B3CD"/>
                </a:solidFill>
                <a:latin typeface="Indeed Sans"/>
                <a:cs typeface="Aldhabi" panose="020F0502020204030204" pitchFamily="34" charset="0"/>
              </a:rPr>
              <a:t>mecs</a:t>
            </a:r>
            <a:r>
              <a:rPr lang="en-GB" sz="1200" dirty="0">
                <a:solidFill>
                  <a:srgbClr val="A3B3CD"/>
                </a:solidFill>
                <a:latin typeface="Indeed Sans"/>
                <a:cs typeface="Aldhabi" panose="020F0502020204030204" pitchFamily="34" charset="0"/>
              </a:rPr>
              <a:t> sur les </a:t>
            </a:r>
            <a:r>
              <a:rPr lang="en-GB" sz="1200" dirty="0" err="1">
                <a:solidFill>
                  <a:srgbClr val="A3B3CD"/>
                </a:solidFill>
                <a:latin typeface="Indeed Sans"/>
                <a:cs typeface="Aldhabi" panose="020F0502020204030204" pitchFamily="34" charset="0"/>
              </a:rPr>
              <a:t>matchs</a:t>
            </a:r>
            <a:r>
              <a:rPr lang="en-GB" sz="1200" dirty="0">
                <a:solidFill>
                  <a:srgbClr val="A3B3CD"/>
                </a:solidFill>
                <a:latin typeface="Indeed Sans"/>
                <a:cs typeface="Aldhabi" panose="020F0502020204030204" pitchFamily="34" charset="0"/>
              </a:rPr>
              <a:t>;)))))</a:t>
            </a:r>
          </a:p>
          <a:p>
            <a:pPr marL="171450" indent="-171450" fontAlgn="base">
              <a:buFontTx/>
              <a:buChar char="-"/>
            </a:pPr>
            <a:r>
              <a:rPr lang="en-GB" sz="1200" b="0" i="0" u="none" strike="noStrike" dirty="0" err="1">
                <a:solidFill>
                  <a:srgbClr val="A3B3CD"/>
                </a:solidFill>
                <a:effectLst/>
                <a:latin typeface="Indeed Sans"/>
                <a:cs typeface="Aldhabi" panose="020F0502020204030204" pitchFamily="34" charset="0"/>
              </a:rPr>
              <a:t>Présenter</a:t>
            </a:r>
            <a:r>
              <a:rPr lang="en-GB" sz="1200" b="0" i="0" u="none" strike="noStrike" dirty="0">
                <a:solidFill>
                  <a:srgbClr val="A3B3CD"/>
                </a:solidFill>
                <a:effectLst/>
                <a:latin typeface="Indeed Sans"/>
                <a:cs typeface="Aldhabi" panose="020F0502020204030204" pitchFamily="34" charset="0"/>
              </a:rPr>
              <a:t> les </a:t>
            </a:r>
            <a:r>
              <a:rPr lang="en-GB" sz="1200" b="0" i="0" u="none" strike="noStrike" dirty="0" err="1">
                <a:solidFill>
                  <a:srgbClr val="A3B3CD"/>
                </a:solidFill>
                <a:effectLst/>
                <a:latin typeface="Indeed Sans"/>
                <a:cs typeface="Aldhabi" panose="020F0502020204030204" pitchFamily="34" charset="0"/>
              </a:rPr>
              <a:t>résultats</a:t>
            </a:r>
            <a:r>
              <a:rPr lang="en-GB" sz="1200" b="0" i="0" u="none" strike="noStrike" dirty="0">
                <a:solidFill>
                  <a:srgbClr val="A3B3CD"/>
                </a:solidFill>
                <a:effectLst/>
                <a:latin typeface="Indeed Sans"/>
                <a:cs typeface="Aldhabi" panose="020F0502020204030204" pitchFamily="34" charset="0"/>
              </a:rPr>
              <a:t> su</a:t>
            </a:r>
            <a:r>
              <a:rPr lang="en-GB" sz="1200" dirty="0">
                <a:solidFill>
                  <a:srgbClr val="A3B3CD"/>
                </a:solidFill>
                <a:latin typeface="Indeed Sans"/>
                <a:cs typeface="Aldhabi" panose="020F0502020204030204" pitchFamily="34" charset="0"/>
              </a:rPr>
              <a:t>r le site pour donner des “tips” au </a:t>
            </a:r>
            <a:r>
              <a:rPr lang="en-GB" sz="1200" dirty="0" err="1">
                <a:solidFill>
                  <a:srgbClr val="A3B3CD"/>
                </a:solidFill>
                <a:latin typeface="Indeed Sans"/>
                <a:cs typeface="Aldhabi" panose="020F0502020204030204" pitchFamily="34" charset="0"/>
              </a:rPr>
              <a:t>mec</a:t>
            </a:r>
            <a:r>
              <a:rPr lang="en-GB" sz="1200" dirty="0">
                <a:solidFill>
                  <a:srgbClr val="A3B3CD"/>
                </a:solidFill>
                <a:latin typeface="Indeed Sans"/>
                <a:cs typeface="Aldhabi" panose="020F0502020204030204" pitchFamily="34" charset="0"/>
              </a:rPr>
              <a:t> sur </a:t>
            </a:r>
            <a:r>
              <a:rPr lang="en-GB" sz="1200" dirty="0" err="1">
                <a:solidFill>
                  <a:srgbClr val="A3B3CD"/>
                </a:solidFill>
                <a:latin typeface="Indeed Sans"/>
                <a:cs typeface="Aldhabi" panose="020F0502020204030204" pitchFamily="34" charset="0"/>
              </a:rPr>
              <a:t>ce</a:t>
            </a:r>
            <a:r>
              <a:rPr lang="en-GB" sz="1200" dirty="0">
                <a:solidFill>
                  <a:srgbClr val="A3B3CD"/>
                </a:solidFill>
                <a:latin typeface="Indeed Sans"/>
                <a:cs typeface="Aldhabi" panose="020F0502020204030204" pitchFamily="34" charset="0"/>
              </a:rPr>
              <a:t> que les femmes </a:t>
            </a:r>
            <a:r>
              <a:rPr lang="en-GB" sz="1200" dirty="0" err="1">
                <a:solidFill>
                  <a:srgbClr val="A3B3CD"/>
                </a:solidFill>
                <a:latin typeface="Indeed Sans"/>
                <a:cs typeface="Aldhabi" panose="020F0502020204030204" pitchFamily="34" charset="0"/>
              </a:rPr>
              <a:t>aiment</a:t>
            </a:r>
            <a:r>
              <a:rPr lang="en-GB" sz="1200" dirty="0">
                <a:solidFill>
                  <a:srgbClr val="A3B3CD"/>
                </a:solidFill>
                <a:latin typeface="Indeed Sans"/>
                <a:cs typeface="Aldhabi" panose="020F0502020204030204" pitchFamily="34" charset="0"/>
              </a:rPr>
              <a:t> à X% et vice versa =&gt; </a:t>
            </a:r>
            <a:r>
              <a:rPr lang="en-GB" sz="1200" dirty="0" err="1">
                <a:solidFill>
                  <a:srgbClr val="A3B3CD"/>
                </a:solidFill>
                <a:latin typeface="Indeed Sans"/>
                <a:cs typeface="Aldhabi" panose="020F0502020204030204" pitchFamily="34" charset="0"/>
              </a:rPr>
              <a:t>expliquer</a:t>
            </a:r>
            <a:r>
              <a:rPr lang="en-GB" sz="1200" dirty="0">
                <a:solidFill>
                  <a:srgbClr val="A3B3CD"/>
                </a:solidFill>
                <a:latin typeface="Indeed Sans"/>
                <a:cs typeface="Aldhabi" panose="020F0502020204030204" pitchFamily="34" charset="0"/>
              </a:rPr>
              <a:t> que les premiers </a:t>
            </a:r>
            <a:r>
              <a:rPr lang="en-GB" sz="1200" dirty="0" err="1">
                <a:solidFill>
                  <a:srgbClr val="A3B3CD"/>
                </a:solidFill>
                <a:latin typeface="Indeed Sans"/>
                <a:cs typeface="Aldhabi" panose="020F0502020204030204" pitchFamily="34" charset="0"/>
              </a:rPr>
              <a:t>critères</a:t>
            </a:r>
            <a:r>
              <a:rPr lang="en-GB" sz="1200" dirty="0">
                <a:solidFill>
                  <a:srgbClr val="A3B3CD"/>
                </a:solidFill>
                <a:latin typeface="Indeed Sans"/>
                <a:cs typeface="Aldhabi" panose="020F0502020204030204" pitchFamily="34" charset="0"/>
              </a:rPr>
              <a:t> </a:t>
            </a:r>
            <a:r>
              <a:rPr lang="en-GB" sz="1200" dirty="0" err="1">
                <a:solidFill>
                  <a:srgbClr val="A3B3CD"/>
                </a:solidFill>
                <a:latin typeface="Indeed Sans"/>
                <a:cs typeface="Aldhabi" panose="020F0502020204030204" pitchFamily="34" charset="0"/>
              </a:rPr>
              <a:t>recherchés</a:t>
            </a:r>
            <a:r>
              <a:rPr lang="en-GB" sz="1200" dirty="0">
                <a:solidFill>
                  <a:srgbClr val="A3B3CD"/>
                </a:solidFill>
                <a:latin typeface="Indeed Sans"/>
                <a:cs typeface="Aldhabi" panose="020F0502020204030204" pitchFamily="34" charset="0"/>
              </a:rPr>
              <a:t> ne </a:t>
            </a:r>
            <a:r>
              <a:rPr lang="en-GB" sz="1200" dirty="0" err="1">
                <a:solidFill>
                  <a:srgbClr val="A3B3CD"/>
                </a:solidFill>
                <a:latin typeface="Indeed Sans"/>
                <a:cs typeface="Aldhabi" panose="020F0502020204030204" pitchFamily="34" charset="0"/>
              </a:rPr>
              <a:t>sont</a:t>
            </a:r>
            <a:r>
              <a:rPr lang="en-GB" sz="1200" dirty="0">
                <a:solidFill>
                  <a:srgbClr val="A3B3CD"/>
                </a:solidFill>
                <a:latin typeface="Indeed Sans"/>
                <a:cs typeface="Aldhabi" panose="020F0502020204030204" pitchFamily="34" charset="0"/>
              </a:rPr>
              <a:t> </a:t>
            </a:r>
            <a:r>
              <a:rPr lang="en-GB" sz="1200" dirty="0" err="1">
                <a:solidFill>
                  <a:srgbClr val="A3B3CD"/>
                </a:solidFill>
                <a:latin typeface="Indeed Sans"/>
                <a:cs typeface="Aldhabi" panose="020F0502020204030204" pitchFamily="34" charset="0"/>
              </a:rPr>
              <a:t>ps</a:t>
            </a:r>
            <a:r>
              <a:rPr lang="en-GB" sz="1200" dirty="0">
                <a:solidFill>
                  <a:srgbClr val="A3B3CD"/>
                </a:solidFill>
                <a:latin typeface="Indeed Sans"/>
                <a:cs typeface="Aldhabi" panose="020F0502020204030204" pitchFamily="34" charset="0"/>
              </a:rPr>
              <a:t> </a:t>
            </a:r>
            <a:r>
              <a:rPr lang="en-GB" sz="1200" dirty="0" err="1">
                <a:solidFill>
                  <a:srgbClr val="A3B3CD"/>
                </a:solidFill>
                <a:latin typeface="Indeed Sans"/>
                <a:cs typeface="Aldhabi" panose="020F0502020204030204" pitchFamily="34" charset="0"/>
              </a:rPr>
              <a:t>forcément</a:t>
            </a:r>
            <a:r>
              <a:rPr lang="en-GB" sz="1200" dirty="0">
                <a:solidFill>
                  <a:srgbClr val="A3B3CD"/>
                </a:solidFill>
                <a:latin typeface="Indeed Sans"/>
                <a:cs typeface="Aldhabi" panose="020F0502020204030204" pitchFamily="34" charset="0"/>
              </a:rPr>
              <a:t> les memes </a:t>
            </a:r>
            <a:r>
              <a:rPr lang="en-GB" sz="1200" dirty="0" err="1">
                <a:solidFill>
                  <a:srgbClr val="A3B3CD"/>
                </a:solidFill>
                <a:latin typeface="Indeed Sans"/>
                <a:cs typeface="Aldhabi" panose="020F0502020204030204" pitchFamily="34" charset="0"/>
              </a:rPr>
              <a:t>une</a:t>
            </a:r>
            <a:r>
              <a:rPr lang="en-GB" sz="1200" dirty="0">
                <a:solidFill>
                  <a:srgbClr val="A3B3CD"/>
                </a:solidFill>
                <a:latin typeface="Indeed Sans"/>
                <a:cs typeface="Aldhabi" panose="020F0502020204030204" pitchFamily="34" charset="0"/>
              </a:rPr>
              <a:t> </a:t>
            </a:r>
            <a:r>
              <a:rPr lang="en-GB" sz="1200" dirty="0" err="1">
                <a:solidFill>
                  <a:srgbClr val="A3B3CD"/>
                </a:solidFill>
                <a:latin typeface="Indeed Sans"/>
                <a:cs typeface="Aldhabi" panose="020F0502020204030204" pitchFamily="34" charset="0"/>
              </a:rPr>
              <a:t>fois</a:t>
            </a:r>
            <a:r>
              <a:rPr lang="en-GB" sz="1200" dirty="0">
                <a:solidFill>
                  <a:srgbClr val="A3B3CD"/>
                </a:solidFill>
                <a:latin typeface="Indeed Sans"/>
                <a:cs typeface="Aldhabi" panose="020F0502020204030204" pitchFamily="34" charset="0"/>
              </a:rPr>
              <a:t> que l on </a:t>
            </a:r>
            <a:r>
              <a:rPr lang="en-GB" sz="1200" dirty="0" err="1">
                <a:solidFill>
                  <a:srgbClr val="A3B3CD"/>
                </a:solidFill>
                <a:latin typeface="Indeed Sans"/>
                <a:cs typeface="Aldhabi" panose="020F0502020204030204" pitchFamily="34" charset="0"/>
              </a:rPr>
              <a:t>connait</a:t>
            </a:r>
            <a:r>
              <a:rPr lang="en-GB" sz="1200" dirty="0">
                <a:solidFill>
                  <a:srgbClr val="A3B3CD"/>
                </a:solidFill>
                <a:latin typeface="Indeed Sans"/>
                <a:cs typeface="Aldhabi" panose="020F0502020204030204" pitchFamily="34" charset="0"/>
              </a:rPr>
              <a:t> la </a:t>
            </a:r>
            <a:r>
              <a:rPr lang="en-GB" sz="1200" dirty="0" err="1">
                <a:solidFill>
                  <a:srgbClr val="A3B3CD"/>
                </a:solidFill>
                <a:latin typeface="Indeed Sans"/>
                <a:cs typeface="Aldhabi" panose="020F0502020204030204" pitchFamily="34" charset="0"/>
              </a:rPr>
              <a:t>personne</a:t>
            </a:r>
            <a:r>
              <a:rPr lang="en-GB" sz="1200" dirty="0">
                <a:solidFill>
                  <a:srgbClr val="A3B3CD"/>
                </a:solidFill>
                <a:latin typeface="Indeed Sans"/>
                <a:cs typeface="Aldhabi" panose="020F0502020204030204" pitchFamily="34" charset="0"/>
              </a:rPr>
              <a:t>, base sur les </a:t>
            </a:r>
            <a:r>
              <a:rPr lang="en-GB" sz="1200" dirty="0" err="1">
                <a:solidFill>
                  <a:srgbClr val="A3B3CD"/>
                </a:solidFill>
                <a:latin typeface="Indeed Sans"/>
                <a:cs typeface="Aldhabi" panose="020F0502020204030204" pitchFamily="34" charset="0"/>
              </a:rPr>
              <a:t>résultats</a:t>
            </a:r>
            <a:r>
              <a:rPr lang="en-GB" sz="1200" dirty="0">
                <a:solidFill>
                  <a:srgbClr val="A3B3CD"/>
                </a:solidFill>
                <a:latin typeface="Indeed Sans"/>
                <a:cs typeface="Aldhabi" panose="020F0502020204030204" pitchFamily="34" charset="0"/>
              </a:rPr>
              <a:t> halfway..</a:t>
            </a:r>
            <a:endParaRPr lang="en-GB" sz="1200" b="0" i="0" u="none" strike="noStrike" dirty="0">
              <a:solidFill>
                <a:srgbClr val="A3B3CD"/>
              </a:solidFill>
              <a:effectLst/>
              <a:cs typeface="Aldhabi" panose="020F0502020204030204" pitchFamily="34" charset="0"/>
            </a:endParaRPr>
          </a:p>
        </p:txBody>
      </p:sp>
      <p:grpSp>
        <p:nvGrpSpPr>
          <p:cNvPr id="13" name="Group 12">
            <a:extLst>
              <a:ext uri="{FF2B5EF4-FFF2-40B4-BE49-F238E27FC236}">
                <a16:creationId xmlns:a16="http://schemas.microsoft.com/office/drawing/2014/main" id="{4453886C-FFC6-9888-7118-FBDF22DE43C7}"/>
              </a:ext>
            </a:extLst>
          </p:cNvPr>
          <p:cNvGrpSpPr/>
          <p:nvPr/>
        </p:nvGrpSpPr>
        <p:grpSpPr>
          <a:xfrm>
            <a:off x="81959" y="-52565"/>
            <a:ext cx="11897967" cy="1047305"/>
            <a:chOff x="81959" y="-52565"/>
            <a:chExt cx="11897967" cy="1047305"/>
          </a:xfrm>
        </p:grpSpPr>
        <p:sp>
          <p:nvSpPr>
            <p:cNvPr id="14" name="Rounded Rectangle 13">
              <a:extLst>
                <a:ext uri="{FF2B5EF4-FFF2-40B4-BE49-F238E27FC236}">
                  <a16:creationId xmlns:a16="http://schemas.microsoft.com/office/drawing/2014/main" id="{80E9408F-0143-F192-961D-48948A9DD0EE}"/>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5" name="Rounded Rectangle 14">
              <a:extLst>
                <a:ext uri="{FF2B5EF4-FFF2-40B4-BE49-F238E27FC236}">
                  <a16:creationId xmlns:a16="http://schemas.microsoft.com/office/drawing/2014/main" id="{2D8DC5F4-D017-BD6A-A372-42992CABE580}"/>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6" name="Rounded Rectangle 15">
              <a:extLst>
                <a:ext uri="{FF2B5EF4-FFF2-40B4-BE49-F238E27FC236}">
                  <a16:creationId xmlns:a16="http://schemas.microsoft.com/office/drawing/2014/main" id="{696D1F8F-BC7D-6129-1E93-711AE2274669}"/>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C1A5BF1F-6B9F-C600-BD32-B179334FA169}"/>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DF3D1F79-12BD-163F-3A7B-06C8233AC660}"/>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F2FF786C-C645-B64B-11AE-B7D2AEC2307D}"/>
                </a:ext>
              </a:extLst>
            </p:cNvPr>
            <p:cNvSpPr/>
            <p:nvPr/>
          </p:nvSpPr>
          <p:spPr>
            <a:xfrm>
              <a:off x="10316713"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265AC76A-AD64-3C93-4BA8-29A787911DB1}"/>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1" name="Right Brace 20">
              <a:extLst>
                <a:ext uri="{FF2B5EF4-FFF2-40B4-BE49-F238E27FC236}">
                  <a16:creationId xmlns:a16="http://schemas.microsoft.com/office/drawing/2014/main" id="{A2052AD1-E925-018B-3DC4-6A1AF836A787}"/>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2" name="TextBox 21">
              <a:extLst>
                <a:ext uri="{FF2B5EF4-FFF2-40B4-BE49-F238E27FC236}">
                  <a16:creationId xmlns:a16="http://schemas.microsoft.com/office/drawing/2014/main" id="{E4929E2D-8C3F-44D7-F1D4-5260D723EAE9}"/>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
        <p:nvSpPr>
          <p:cNvPr id="23" name="TextBox 22">
            <a:extLst>
              <a:ext uri="{FF2B5EF4-FFF2-40B4-BE49-F238E27FC236}">
                <a16:creationId xmlns:a16="http://schemas.microsoft.com/office/drawing/2014/main" id="{3DC08BF9-127E-9A2B-2DF3-78D3FBAE135E}"/>
              </a:ext>
            </a:extLst>
          </p:cNvPr>
          <p:cNvSpPr txBox="1"/>
          <p:nvPr/>
        </p:nvSpPr>
        <p:spPr>
          <a:xfrm>
            <a:off x="344658" y="3145862"/>
            <a:ext cx="8453731" cy="276999"/>
          </a:xfrm>
          <a:prstGeom prst="rect">
            <a:avLst/>
          </a:prstGeom>
          <a:noFill/>
        </p:spPr>
        <p:txBody>
          <a:bodyPr wrap="square">
            <a:spAutoFit/>
          </a:bodyPr>
          <a:lstStyle/>
          <a:p>
            <a:pPr marL="171450" indent="-171450" fontAlgn="base">
              <a:buFontTx/>
              <a:buChar char="-"/>
            </a:pPr>
            <a:r>
              <a:rPr lang="en-GB" sz="1200" b="0" i="0" dirty="0">
                <a:solidFill>
                  <a:srgbClr val="A3B3CD"/>
                </a:solidFill>
                <a:effectLst/>
                <a:latin typeface="Indeed Sans"/>
              </a:rPr>
              <a:t>2023 stats: </a:t>
            </a:r>
            <a:r>
              <a:rPr lang="en-GB" sz="1200" b="0" i="0" dirty="0">
                <a:solidFill>
                  <a:srgbClr val="A3B3CD"/>
                </a:solidFill>
                <a:effectLst/>
                <a:latin typeface="Indeed Sans"/>
                <a:hlinkClick r:id="rId10"/>
              </a:rPr>
              <a:t>https://roast.dating/</a:t>
            </a:r>
            <a:r>
              <a:rPr lang="en-GB" sz="1200" b="0" i="0" dirty="0" err="1">
                <a:solidFill>
                  <a:srgbClr val="A3B3CD"/>
                </a:solidFill>
                <a:effectLst/>
                <a:latin typeface="Indeed Sans"/>
                <a:hlinkClick r:id="rId10"/>
              </a:rPr>
              <a:t>fr</a:t>
            </a:r>
            <a:r>
              <a:rPr lang="en-GB" sz="1200" b="0" i="0" dirty="0">
                <a:solidFill>
                  <a:srgbClr val="A3B3CD"/>
                </a:solidFill>
                <a:effectLst/>
                <a:latin typeface="Indeed Sans"/>
                <a:hlinkClick r:id="rId10"/>
              </a:rPr>
              <a:t>/blog/statistiques-tinder#tinder-donnes-dmographiques-qui-utilise-tinder</a:t>
            </a:r>
            <a:endParaRPr lang="en-GB" sz="1200" b="0" i="0" dirty="0">
              <a:solidFill>
                <a:srgbClr val="A3B3CD"/>
              </a:solidFill>
              <a:effectLst/>
              <a:latin typeface="Indeed Sans"/>
            </a:endParaRPr>
          </a:p>
        </p:txBody>
      </p:sp>
      <p:pic>
        <p:nvPicPr>
          <p:cNvPr id="28" name="Picture 27">
            <a:extLst>
              <a:ext uri="{FF2B5EF4-FFF2-40B4-BE49-F238E27FC236}">
                <a16:creationId xmlns:a16="http://schemas.microsoft.com/office/drawing/2014/main" id="{BF7474B2-A88F-3B59-B411-6795C7E557EE}"/>
              </a:ext>
            </a:extLst>
          </p:cNvPr>
          <p:cNvPicPr>
            <a:picLocks noChangeAspect="1"/>
          </p:cNvPicPr>
          <p:nvPr/>
        </p:nvPicPr>
        <p:blipFill>
          <a:blip r:embed="rId11"/>
          <a:stretch>
            <a:fillRect/>
          </a:stretch>
        </p:blipFill>
        <p:spPr>
          <a:xfrm>
            <a:off x="586066" y="3799168"/>
            <a:ext cx="2542615" cy="1524014"/>
          </a:xfrm>
          <a:prstGeom prst="rect">
            <a:avLst/>
          </a:prstGeom>
        </p:spPr>
      </p:pic>
      <p:pic>
        <p:nvPicPr>
          <p:cNvPr id="29" name="Picture 28">
            <a:extLst>
              <a:ext uri="{FF2B5EF4-FFF2-40B4-BE49-F238E27FC236}">
                <a16:creationId xmlns:a16="http://schemas.microsoft.com/office/drawing/2014/main" id="{64631938-C4A3-DDBA-2B4F-F6DDDB560017}"/>
              </a:ext>
            </a:extLst>
          </p:cNvPr>
          <p:cNvPicPr>
            <a:picLocks noChangeAspect="1"/>
          </p:cNvPicPr>
          <p:nvPr/>
        </p:nvPicPr>
        <p:blipFill>
          <a:blip r:embed="rId12"/>
          <a:stretch>
            <a:fillRect/>
          </a:stretch>
        </p:blipFill>
        <p:spPr>
          <a:xfrm>
            <a:off x="2813561" y="4885548"/>
            <a:ext cx="2638394" cy="1557217"/>
          </a:xfrm>
          <a:prstGeom prst="rect">
            <a:avLst/>
          </a:prstGeom>
        </p:spPr>
      </p:pic>
      <p:pic>
        <p:nvPicPr>
          <p:cNvPr id="30" name="Picture 29">
            <a:extLst>
              <a:ext uri="{FF2B5EF4-FFF2-40B4-BE49-F238E27FC236}">
                <a16:creationId xmlns:a16="http://schemas.microsoft.com/office/drawing/2014/main" id="{52A2814E-9897-5D85-AE43-F486C1832F8A}"/>
              </a:ext>
            </a:extLst>
          </p:cNvPr>
          <p:cNvPicPr>
            <a:picLocks noChangeAspect="1"/>
          </p:cNvPicPr>
          <p:nvPr/>
        </p:nvPicPr>
        <p:blipFill>
          <a:blip r:embed="rId13"/>
          <a:stretch>
            <a:fillRect/>
          </a:stretch>
        </p:blipFill>
        <p:spPr>
          <a:xfrm>
            <a:off x="5076224" y="5323182"/>
            <a:ext cx="3073400" cy="1282700"/>
          </a:xfrm>
          <a:prstGeom prst="rect">
            <a:avLst/>
          </a:prstGeom>
        </p:spPr>
      </p:pic>
      <p:pic>
        <p:nvPicPr>
          <p:cNvPr id="31" name="Picture 30">
            <a:extLst>
              <a:ext uri="{FF2B5EF4-FFF2-40B4-BE49-F238E27FC236}">
                <a16:creationId xmlns:a16="http://schemas.microsoft.com/office/drawing/2014/main" id="{1879863D-A4E8-76F2-6724-413525D6C4B4}"/>
              </a:ext>
            </a:extLst>
          </p:cNvPr>
          <p:cNvPicPr>
            <a:picLocks noChangeAspect="1"/>
          </p:cNvPicPr>
          <p:nvPr/>
        </p:nvPicPr>
        <p:blipFill>
          <a:blip r:embed="rId14"/>
          <a:stretch>
            <a:fillRect/>
          </a:stretch>
        </p:blipFill>
        <p:spPr>
          <a:xfrm>
            <a:off x="6622924" y="3749612"/>
            <a:ext cx="4013200" cy="2311400"/>
          </a:xfrm>
          <a:prstGeom prst="rect">
            <a:avLst/>
          </a:prstGeom>
        </p:spPr>
      </p:pic>
      <p:sp>
        <p:nvSpPr>
          <p:cNvPr id="33" name="TextBox 32">
            <a:extLst>
              <a:ext uri="{FF2B5EF4-FFF2-40B4-BE49-F238E27FC236}">
                <a16:creationId xmlns:a16="http://schemas.microsoft.com/office/drawing/2014/main" id="{ECB02CB7-1859-0A3E-FC38-E3706813F6D6}"/>
              </a:ext>
            </a:extLst>
          </p:cNvPr>
          <p:cNvSpPr txBox="1"/>
          <p:nvPr/>
        </p:nvSpPr>
        <p:spPr>
          <a:xfrm>
            <a:off x="6920961" y="5133535"/>
            <a:ext cx="3754855" cy="830997"/>
          </a:xfrm>
          <a:prstGeom prst="rect">
            <a:avLst/>
          </a:prstGeom>
          <a:noFill/>
        </p:spPr>
        <p:txBody>
          <a:bodyPr wrap="square">
            <a:spAutoFit/>
          </a:bodyPr>
          <a:lstStyle/>
          <a:p>
            <a:pPr marL="171450" indent="-171450" fontAlgn="base">
              <a:buFontTx/>
              <a:buChar char="-"/>
            </a:pPr>
            <a:r>
              <a:rPr lang="en-GB" sz="1200" b="0" i="0" dirty="0" err="1">
                <a:solidFill>
                  <a:srgbClr val="A3B3CD"/>
                </a:solidFill>
                <a:effectLst/>
                <a:latin typeface="Indeed Sans"/>
              </a:rPr>
              <a:t>Autant</a:t>
            </a:r>
            <a:r>
              <a:rPr lang="en-GB" sz="1200" b="0" i="0" dirty="0">
                <a:solidFill>
                  <a:srgbClr val="A3B3CD"/>
                </a:solidFill>
                <a:effectLst/>
                <a:latin typeface="Indeed Sans"/>
              </a:rPr>
              <a:t> </a:t>
            </a:r>
            <a:r>
              <a:rPr lang="en-GB" sz="1200" b="0" i="0" dirty="0" err="1">
                <a:solidFill>
                  <a:srgbClr val="A3B3CD"/>
                </a:solidFill>
                <a:effectLst/>
                <a:latin typeface="Indeed Sans"/>
              </a:rPr>
              <a:t>te</a:t>
            </a:r>
            <a:r>
              <a:rPr lang="en-GB" sz="1200" b="0" i="0" dirty="0">
                <a:solidFill>
                  <a:srgbClr val="A3B3CD"/>
                </a:solidFill>
                <a:effectLst/>
                <a:latin typeface="Indeed Sans"/>
              </a:rPr>
              <a:t> dire que il faut le prendre </a:t>
            </a:r>
            <a:r>
              <a:rPr lang="en-GB" sz="1200" b="0" i="0" dirty="0" err="1">
                <a:solidFill>
                  <a:srgbClr val="A3B3CD"/>
                </a:solidFill>
                <a:effectLst/>
                <a:latin typeface="Indeed Sans"/>
              </a:rPr>
              <a:t>en</a:t>
            </a:r>
            <a:r>
              <a:rPr lang="en-GB" sz="1200" b="0" i="0" dirty="0">
                <a:solidFill>
                  <a:srgbClr val="A3B3CD"/>
                </a:solidFill>
                <a:effectLst/>
                <a:latin typeface="Indeed Sans"/>
              </a:rPr>
              <a:t> </a:t>
            </a:r>
            <a:r>
              <a:rPr lang="en-GB" sz="1200" b="0" i="0" dirty="0" err="1">
                <a:solidFill>
                  <a:srgbClr val="A3B3CD"/>
                </a:solidFill>
                <a:effectLst/>
                <a:latin typeface="Indeed Sans"/>
              </a:rPr>
              <a:t>compte</a:t>
            </a:r>
            <a:r>
              <a:rPr lang="en-GB" sz="1200" b="0" i="0" dirty="0">
                <a:solidFill>
                  <a:srgbClr val="A3B3CD"/>
                </a:solidFill>
                <a:effectLst/>
                <a:latin typeface="Indeed Sans"/>
              </a:rPr>
              <a:t> lol;) </a:t>
            </a:r>
            <a:r>
              <a:rPr lang="en-GB" sz="1200" b="0" i="0" dirty="0" err="1">
                <a:solidFill>
                  <a:srgbClr val="A3B3CD"/>
                </a:solidFill>
                <a:effectLst/>
                <a:latin typeface="Indeed Sans"/>
              </a:rPr>
              <a:t>ils</a:t>
            </a:r>
            <a:r>
              <a:rPr lang="en-GB" sz="1200" b="0" i="0" dirty="0">
                <a:solidFill>
                  <a:srgbClr val="A3B3CD"/>
                </a:solidFill>
                <a:effectLst/>
                <a:latin typeface="Indeed Sans"/>
              </a:rPr>
              <a:t> </a:t>
            </a:r>
            <a:r>
              <a:rPr lang="en-GB" sz="1200" b="0" i="0" dirty="0" err="1">
                <a:solidFill>
                  <a:srgbClr val="A3B3CD"/>
                </a:solidFill>
                <a:effectLst/>
                <a:latin typeface="Indeed Sans"/>
              </a:rPr>
              <a:t>sont</a:t>
            </a:r>
            <a:r>
              <a:rPr lang="en-GB" sz="1200" b="0" i="0" dirty="0">
                <a:solidFill>
                  <a:srgbClr val="A3B3CD"/>
                </a:solidFill>
                <a:effectLst/>
                <a:latin typeface="Indeed Sans"/>
              </a:rPr>
              <a:t> </a:t>
            </a:r>
            <a:r>
              <a:rPr lang="en-GB" sz="1200" b="0" i="0" dirty="0" err="1">
                <a:solidFill>
                  <a:srgbClr val="A3B3CD"/>
                </a:solidFill>
                <a:effectLst/>
                <a:latin typeface="Indeed Sans"/>
              </a:rPr>
              <a:t>tellement</a:t>
            </a:r>
            <a:r>
              <a:rPr lang="en-GB" sz="1200" b="0" i="0" dirty="0">
                <a:solidFill>
                  <a:srgbClr val="A3B3CD"/>
                </a:solidFill>
                <a:effectLst/>
                <a:latin typeface="Indeed Sans"/>
              </a:rPr>
              <a:t> </a:t>
            </a:r>
            <a:r>
              <a:rPr lang="en-GB" sz="1200" b="0" i="0" dirty="0" err="1">
                <a:solidFill>
                  <a:srgbClr val="A3B3CD"/>
                </a:solidFill>
                <a:effectLst/>
                <a:latin typeface="Indeed Sans"/>
              </a:rPr>
              <a:t>nombreux</a:t>
            </a:r>
            <a:r>
              <a:rPr lang="en-GB" sz="1200" b="0" i="0" dirty="0">
                <a:solidFill>
                  <a:srgbClr val="A3B3CD"/>
                </a:solidFill>
                <a:effectLst/>
                <a:latin typeface="Indeed Sans"/>
              </a:rPr>
              <a:t> les </a:t>
            </a:r>
            <a:r>
              <a:rPr lang="en-GB" sz="1200" b="0" i="0" dirty="0" err="1">
                <a:solidFill>
                  <a:srgbClr val="A3B3CD"/>
                </a:solidFill>
                <a:effectLst/>
                <a:latin typeface="Indeed Sans"/>
              </a:rPr>
              <a:t>mecs</a:t>
            </a:r>
            <a:r>
              <a:rPr lang="en-GB" sz="1200" b="0" i="0" dirty="0">
                <a:solidFill>
                  <a:srgbClr val="A3B3CD"/>
                </a:solidFill>
                <a:effectLst/>
                <a:latin typeface="Indeed Sans"/>
              </a:rPr>
              <a:t> que meme </a:t>
            </a:r>
            <a:r>
              <a:rPr lang="en-GB" sz="1200" b="0" i="0" dirty="0" err="1">
                <a:solidFill>
                  <a:srgbClr val="A3B3CD"/>
                </a:solidFill>
                <a:effectLst/>
                <a:latin typeface="Indeed Sans"/>
              </a:rPr>
              <a:t>en</a:t>
            </a:r>
            <a:r>
              <a:rPr lang="en-GB" sz="1200" b="0" i="0" dirty="0">
                <a:solidFill>
                  <a:srgbClr val="A3B3CD"/>
                </a:solidFill>
                <a:effectLst/>
                <a:latin typeface="Indeed Sans"/>
              </a:rPr>
              <a:t> ameliorant les </a:t>
            </a:r>
            <a:r>
              <a:rPr lang="en-GB" sz="1200" b="0" i="0" dirty="0" err="1">
                <a:solidFill>
                  <a:srgbClr val="A3B3CD"/>
                </a:solidFill>
                <a:effectLst/>
                <a:latin typeface="Indeed Sans"/>
              </a:rPr>
              <a:t>critères</a:t>
            </a:r>
            <a:r>
              <a:rPr lang="en-GB" sz="1200" b="0" i="0" dirty="0">
                <a:solidFill>
                  <a:srgbClr val="A3B3CD"/>
                </a:solidFill>
                <a:effectLst/>
                <a:latin typeface="Indeed Sans"/>
              </a:rPr>
              <a:t>, peu </a:t>
            </a:r>
            <a:r>
              <a:rPr lang="en-GB" sz="1200" b="0" i="0" dirty="0" err="1">
                <a:solidFill>
                  <a:srgbClr val="A3B3CD"/>
                </a:solidFill>
                <a:effectLst/>
                <a:latin typeface="Indeed Sans"/>
              </a:rPr>
              <a:t>vont</a:t>
            </a:r>
            <a:r>
              <a:rPr lang="en-GB" sz="1200" b="0" i="0" dirty="0">
                <a:solidFill>
                  <a:srgbClr val="A3B3CD"/>
                </a:solidFill>
                <a:effectLst/>
                <a:latin typeface="Indeed Sans"/>
              </a:rPr>
              <a:t> </a:t>
            </a:r>
            <a:r>
              <a:rPr lang="en-GB" sz="1200" b="0" i="0" dirty="0" err="1">
                <a:solidFill>
                  <a:srgbClr val="A3B3CD"/>
                </a:solidFill>
                <a:effectLst/>
                <a:latin typeface="Indeed Sans"/>
              </a:rPr>
              <a:t>en</a:t>
            </a:r>
            <a:r>
              <a:rPr lang="en-GB" sz="1200" b="0" i="0" dirty="0">
                <a:solidFill>
                  <a:srgbClr val="A3B3CD"/>
                </a:solidFill>
                <a:effectLst/>
                <a:latin typeface="Indeed Sans"/>
              </a:rPr>
              <a:t> </a:t>
            </a:r>
            <a:r>
              <a:rPr lang="en-GB" sz="1200" b="0" i="0" dirty="0" err="1">
                <a:solidFill>
                  <a:srgbClr val="A3B3CD"/>
                </a:solidFill>
                <a:effectLst/>
                <a:latin typeface="Indeed Sans"/>
              </a:rPr>
              <a:t>bénéficier</a:t>
            </a:r>
            <a:r>
              <a:rPr lang="en-GB" sz="1200" b="0" i="0" dirty="0">
                <a:solidFill>
                  <a:srgbClr val="A3B3CD"/>
                </a:solidFill>
                <a:effectLst/>
                <a:latin typeface="Indeed Sans"/>
              </a:rPr>
              <a:t> ^^</a:t>
            </a:r>
            <a:r>
              <a:rPr lang="en-GB" sz="1200" b="0" i="0" dirty="0" err="1">
                <a:solidFill>
                  <a:srgbClr val="A3B3CD"/>
                </a:solidFill>
                <a:effectLst/>
                <a:latin typeface="Indeed Sans"/>
              </a:rPr>
              <a:t>mais</a:t>
            </a:r>
            <a:r>
              <a:rPr lang="en-GB" sz="1200" b="0" i="0" dirty="0">
                <a:solidFill>
                  <a:srgbClr val="A3B3CD"/>
                </a:solidFill>
                <a:effectLst/>
                <a:latin typeface="Indeed Sans"/>
              </a:rPr>
              <a:t> bon on </a:t>
            </a:r>
            <a:r>
              <a:rPr lang="en-GB" sz="1200" b="0" i="0" dirty="0" err="1">
                <a:solidFill>
                  <a:srgbClr val="A3B3CD"/>
                </a:solidFill>
                <a:effectLst/>
                <a:latin typeface="Indeed Sans"/>
              </a:rPr>
              <a:t>va</a:t>
            </a:r>
            <a:r>
              <a:rPr lang="en-GB" sz="1200" b="0" i="0" dirty="0">
                <a:solidFill>
                  <a:srgbClr val="A3B3CD"/>
                </a:solidFill>
                <a:effectLst/>
                <a:latin typeface="Indeed Sans"/>
              </a:rPr>
              <a:t> </a:t>
            </a:r>
            <a:r>
              <a:rPr lang="en-GB" sz="1200" b="0" i="0" dirty="0" err="1">
                <a:solidFill>
                  <a:srgbClr val="A3B3CD"/>
                </a:solidFill>
                <a:effectLst/>
                <a:latin typeface="Indeed Sans"/>
              </a:rPr>
              <a:t>jouer</a:t>
            </a:r>
            <a:r>
              <a:rPr lang="en-GB" sz="1200" b="0" i="0" dirty="0">
                <a:solidFill>
                  <a:srgbClr val="A3B3CD"/>
                </a:solidFill>
                <a:effectLst/>
                <a:latin typeface="Indeed Sans"/>
              </a:rPr>
              <a:t> le jeu</a:t>
            </a:r>
            <a:endParaRPr lang="en-GB" sz="1200" b="0" i="0" u="none" strike="noStrike" dirty="0">
              <a:solidFill>
                <a:srgbClr val="A3B3CD"/>
              </a:solidFill>
              <a:effectLst/>
              <a:cs typeface="Aldhabi" panose="020F0502020204030204" pitchFamily="34" charset="0"/>
            </a:endParaRPr>
          </a:p>
        </p:txBody>
      </p:sp>
      <p:pic>
        <p:nvPicPr>
          <p:cNvPr id="34" name="Picture 33">
            <a:extLst>
              <a:ext uri="{FF2B5EF4-FFF2-40B4-BE49-F238E27FC236}">
                <a16:creationId xmlns:a16="http://schemas.microsoft.com/office/drawing/2014/main" id="{1C2261D4-F41C-05DF-12BF-6EA40F3AD592}"/>
              </a:ext>
            </a:extLst>
          </p:cNvPr>
          <p:cNvPicPr>
            <a:picLocks noChangeAspect="1"/>
          </p:cNvPicPr>
          <p:nvPr/>
        </p:nvPicPr>
        <p:blipFill>
          <a:blip r:embed="rId15"/>
          <a:stretch>
            <a:fillRect/>
          </a:stretch>
        </p:blipFill>
        <p:spPr>
          <a:xfrm>
            <a:off x="8962596" y="2476667"/>
            <a:ext cx="2927361" cy="1696228"/>
          </a:xfrm>
          <a:prstGeom prst="rect">
            <a:avLst/>
          </a:prstGeom>
        </p:spPr>
      </p:pic>
    </p:spTree>
    <p:extLst>
      <p:ext uri="{BB962C8B-B14F-4D97-AF65-F5344CB8AC3E}">
        <p14:creationId xmlns:p14="http://schemas.microsoft.com/office/powerpoint/2010/main" val="23782133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black and white logo&#10;&#10;Description automatically generated">
            <a:extLst>
              <a:ext uri="{FF2B5EF4-FFF2-40B4-BE49-F238E27FC236}">
                <a16:creationId xmlns:a16="http://schemas.microsoft.com/office/drawing/2014/main" id="{04D90FD1-D765-1328-E819-2686C30118EB}"/>
              </a:ext>
            </a:extLst>
          </p:cNvPr>
          <p:cNvPicPr>
            <a:picLocks noChangeAspect="1"/>
          </p:cNvPicPr>
          <p:nvPr/>
        </p:nvPicPr>
        <p:blipFill>
          <a:blip r:embed="rId2"/>
          <a:stretch>
            <a:fillRect/>
          </a:stretch>
        </p:blipFill>
        <p:spPr>
          <a:xfrm>
            <a:off x="320538" y="535642"/>
            <a:ext cx="2663687" cy="690633"/>
          </a:xfrm>
          <a:prstGeom prst="rect">
            <a:avLst/>
          </a:prstGeom>
        </p:spPr>
      </p:pic>
      <p:pic>
        <p:nvPicPr>
          <p:cNvPr id="10" name="Picture 9" descr="A blue circle with two lines&#10;&#10;Description automatically generated">
            <a:extLst>
              <a:ext uri="{FF2B5EF4-FFF2-40B4-BE49-F238E27FC236}">
                <a16:creationId xmlns:a16="http://schemas.microsoft.com/office/drawing/2014/main" id="{D8A00D45-11D3-CA6D-3CF7-CF9D16AD523F}"/>
              </a:ext>
            </a:extLst>
          </p:cNvPr>
          <p:cNvPicPr>
            <a:picLocks noChangeAspect="1"/>
          </p:cNvPicPr>
          <p:nvPr/>
        </p:nvPicPr>
        <p:blipFill>
          <a:blip r:embed="rId3"/>
          <a:stretch>
            <a:fillRect/>
          </a:stretch>
        </p:blipFill>
        <p:spPr>
          <a:xfrm>
            <a:off x="320538" y="5833787"/>
            <a:ext cx="1028700" cy="1117600"/>
          </a:xfrm>
          <a:prstGeom prst="rect">
            <a:avLst/>
          </a:prstGeom>
        </p:spPr>
      </p:pic>
      <p:grpSp>
        <p:nvGrpSpPr>
          <p:cNvPr id="14" name="Group 13">
            <a:extLst>
              <a:ext uri="{FF2B5EF4-FFF2-40B4-BE49-F238E27FC236}">
                <a16:creationId xmlns:a16="http://schemas.microsoft.com/office/drawing/2014/main" id="{855512E9-0CD4-59A4-99AE-75E4BFB1D897}"/>
              </a:ext>
            </a:extLst>
          </p:cNvPr>
          <p:cNvGrpSpPr/>
          <p:nvPr/>
        </p:nvGrpSpPr>
        <p:grpSpPr>
          <a:xfrm>
            <a:off x="11148320" y="6392587"/>
            <a:ext cx="763658" cy="313013"/>
            <a:chOff x="11148320" y="6392587"/>
            <a:chExt cx="763658" cy="313013"/>
          </a:xfrm>
        </p:grpSpPr>
        <p:pic>
          <p:nvPicPr>
            <p:cNvPr id="11" name="Picture 10" descr="A blue circle with two lines&#10;&#10;Description automatically generated">
              <a:extLst>
                <a:ext uri="{FF2B5EF4-FFF2-40B4-BE49-F238E27FC236}">
                  <a16:creationId xmlns:a16="http://schemas.microsoft.com/office/drawing/2014/main" id="{B0C3BE60-6284-1845-B447-2FB39347F413}"/>
                </a:ext>
              </a:extLst>
            </p:cNvPr>
            <p:cNvPicPr>
              <a:picLocks noChangeAspect="1"/>
            </p:cNvPicPr>
            <p:nvPr/>
          </p:nvPicPr>
          <p:blipFill>
            <a:blip r:embed="rId3"/>
            <a:stretch>
              <a:fillRect/>
            </a:stretch>
          </p:blipFill>
          <p:spPr>
            <a:xfrm>
              <a:off x="11392730" y="6442765"/>
              <a:ext cx="241928" cy="262835"/>
            </a:xfrm>
            <a:prstGeom prst="rect">
              <a:avLst/>
            </a:prstGeom>
          </p:spPr>
        </p:pic>
        <p:sp>
          <p:nvSpPr>
            <p:cNvPr id="12" name="TextBox 11">
              <a:extLst>
                <a:ext uri="{FF2B5EF4-FFF2-40B4-BE49-F238E27FC236}">
                  <a16:creationId xmlns:a16="http://schemas.microsoft.com/office/drawing/2014/main" id="{FC0192FE-4E8B-4ADC-7C01-475EF8C20E88}"/>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13" name="TextBox 12">
              <a:extLst>
                <a:ext uri="{FF2B5EF4-FFF2-40B4-BE49-F238E27FC236}">
                  <a16:creationId xmlns:a16="http://schemas.microsoft.com/office/drawing/2014/main" id="{E4DE3581-3CBC-FE53-0D07-871C59979BCD}"/>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15" name="TextBox 14">
            <a:extLst>
              <a:ext uri="{FF2B5EF4-FFF2-40B4-BE49-F238E27FC236}">
                <a16:creationId xmlns:a16="http://schemas.microsoft.com/office/drawing/2014/main" id="{B814C17D-3737-9FCE-22C7-39A3D2558974}"/>
              </a:ext>
            </a:extLst>
          </p:cNvPr>
          <p:cNvSpPr txBox="1"/>
          <p:nvPr/>
        </p:nvSpPr>
        <p:spPr>
          <a:xfrm>
            <a:off x="0" y="2582615"/>
            <a:ext cx="12192000" cy="1692771"/>
          </a:xfrm>
          <a:prstGeom prst="rect">
            <a:avLst/>
          </a:prstGeom>
          <a:noFill/>
        </p:spPr>
        <p:txBody>
          <a:bodyPr wrap="square" rtlCol="0" anchor="ctr">
            <a:spAutoFit/>
          </a:bodyPr>
          <a:lstStyle/>
          <a:p>
            <a:pPr algn="ctr"/>
            <a:r>
              <a:rPr lang="en-GB" sz="5400" b="1" dirty="0">
                <a:solidFill>
                  <a:srgbClr val="A3B3CD"/>
                </a:solidFill>
                <a:effectLst/>
                <a:latin typeface=".SF NS"/>
              </a:rPr>
              <a:t>Thank you for your time!</a:t>
            </a:r>
            <a:endParaRPr lang="en-GB" sz="5400" dirty="0">
              <a:solidFill>
                <a:srgbClr val="A3B3CD"/>
              </a:solidFill>
              <a:effectLst/>
              <a:latin typeface=".SF NS"/>
            </a:endParaRPr>
          </a:p>
          <a:p>
            <a:pPr algn="ctr"/>
            <a:r>
              <a:rPr lang="en-CH" sz="5000" b="1" dirty="0">
                <a:solidFill>
                  <a:srgbClr val="F0476E"/>
                </a:solidFill>
              </a:rPr>
              <a:t>Let’s discuss!</a:t>
            </a:r>
          </a:p>
        </p:txBody>
      </p:sp>
    </p:spTree>
    <p:extLst>
      <p:ext uri="{BB962C8B-B14F-4D97-AF65-F5344CB8AC3E}">
        <p14:creationId xmlns:p14="http://schemas.microsoft.com/office/powerpoint/2010/main" val="2162157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5" name="TextBox 4">
            <a:extLst>
              <a:ext uri="{FF2B5EF4-FFF2-40B4-BE49-F238E27FC236}">
                <a16:creationId xmlns:a16="http://schemas.microsoft.com/office/drawing/2014/main" id="{25A76DCD-1D3F-F787-C4C9-4659F8034890}"/>
              </a:ext>
            </a:extLst>
          </p:cNvPr>
          <p:cNvSpPr txBox="1"/>
          <p:nvPr/>
        </p:nvSpPr>
        <p:spPr>
          <a:xfrm>
            <a:off x="0" y="2613392"/>
            <a:ext cx="12280738" cy="1631216"/>
          </a:xfrm>
          <a:prstGeom prst="rect">
            <a:avLst/>
          </a:prstGeom>
          <a:noFill/>
        </p:spPr>
        <p:txBody>
          <a:bodyPr wrap="square">
            <a:spAutoFit/>
          </a:bodyPr>
          <a:lstStyle/>
          <a:p>
            <a:pPr algn="ctr"/>
            <a:r>
              <a:rPr lang="en-GB" sz="5000" b="1" dirty="0">
                <a:solidFill>
                  <a:srgbClr val="A3B3CD"/>
                </a:solidFill>
                <a:effectLst/>
                <a:latin typeface=".SF NS"/>
              </a:rPr>
              <a:t>What factors are causing the decrease in matches and influencing mutual interest?</a:t>
            </a:r>
            <a:endParaRPr lang="en-GB" sz="5000" dirty="0">
              <a:solidFill>
                <a:srgbClr val="A3B3CD"/>
              </a:solidFill>
              <a:effectLst/>
              <a:latin typeface=".SF NS"/>
            </a:endParaRPr>
          </a:p>
        </p:txBody>
      </p:sp>
      <p:grpSp>
        <p:nvGrpSpPr>
          <p:cNvPr id="36" name="Group 35">
            <a:extLst>
              <a:ext uri="{FF2B5EF4-FFF2-40B4-BE49-F238E27FC236}">
                <a16:creationId xmlns:a16="http://schemas.microsoft.com/office/drawing/2014/main" id="{D7A17DEE-A6F6-CB34-B25C-49BEC94D72E6}"/>
              </a:ext>
            </a:extLst>
          </p:cNvPr>
          <p:cNvGrpSpPr/>
          <p:nvPr/>
        </p:nvGrpSpPr>
        <p:grpSpPr>
          <a:xfrm>
            <a:off x="81959" y="-52565"/>
            <a:ext cx="11897967" cy="1047305"/>
            <a:chOff x="81959" y="-52565"/>
            <a:chExt cx="11897967" cy="1047305"/>
          </a:xfrm>
        </p:grpSpPr>
        <p:sp>
          <p:nvSpPr>
            <p:cNvPr id="8" name="Rounded Rectangle 7">
              <a:extLst>
                <a:ext uri="{FF2B5EF4-FFF2-40B4-BE49-F238E27FC236}">
                  <a16:creationId xmlns:a16="http://schemas.microsoft.com/office/drawing/2014/main" id="{E3D0D92B-D119-1418-C0D0-32A630F05F23}"/>
                </a:ext>
              </a:extLst>
            </p:cNvPr>
            <p:cNvSpPr/>
            <p:nvPr/>
          </p:nvSpPr>
          <p:spPr>
            <a:xfrm>
              <a:off x="81959" y="307550"/>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b="0" i="0" strike="noStrike" dirty="0">
                  <a:solidFill>
                    <a:schemeClr val="bg1"/>
                  </a:solidFill>
                  <a:effectLst/>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&amp; Problematic</a:t>
              </a:r>
              <a:endParaRPr lang="en-GB" sz="1300" b="0" i="0" strike="noStrike" dirty="0">
                <a:solidFill>
                  <a:schemeClr val="bg1"/>
                </a:solidFill>
                <a:effectLst/>
                <a:cs typeface="Aldhabi" panose="020F0502020204030204" pitchFamily="34" charset="0"/>
              </a:endParaRPr>
            </a:p>
          </p:txBody>
        </p:sp>
        <p:sp>
          <p:nvSpPr>
            <p:cNvPr id="12" name="Rounded Rectangle 11">
              <a:extLst>
                <a:ext uri="{FF2B5EF4-FFF2-40B4-BE49-F238E27FC236}">
                  <a16:creationId xmlns:a16="http://schemas.microsoft.com/office/drawing/2014/main" id="{98ACC60A-203D-13EC-323A-CE23CDFE0F8D}"/>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CD5368EF-CBB4-D007-F492-8D803BB59752}"/>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7D4B1264-0B59-D0C6-70EC-32F85D682631}"/>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B173FE86-877F-7EFC-5E4A-11233FC6419D}"/>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2" name="Rounded Rectangle 21">
              <a:extLst>
                <a:ext uri="{FF2B5EF4-FFF2-40B4-BE49-F238E27FC236}">
                  <a16:creationId xmlns:a16="http://schemas.microsoft.com/office/drawing/2014/main" id="{97D2FAC2-14EB-8764-A8E4-880FA6782066}"/>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33" name="Rounded Rectangle 32">
              <a:extLst>
                <a:ext uri="{FF2B5EF4-FFF2-40B4-BE49-F238E27FC236}">
                  <a16:creationId xmlns:a16="http://schemas.microsoft.com/office/drawing/2014/main" id="{E6BF19A1-F7E8-FD1D-E572-5A0991A153B6}"/>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34" name="Right Brace 33">
              <a:extLst>
                <a:ext uri="{FF2B5EF4-FFF2-40B4-BE49-F238E27FC236}">
                  <a16:creationId xmlns:a16="http://schemas.microsoft.com/office/drawing/2014/main" id="{9B6ECF8D-8289-948E-11FE-05DC35BD7EF8}"/>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35" name="TextBox 34">
              <a:extLst>
                <a:ext uri="{FF2B5EF4-FFF2-40B4-BE49-F238E27FC236}">
                  <a16:creationId xmlns:a16="http://schemas.microsoft.com/office/drawing/2014/main" id="{2AA7D419-ABC3-2804-8DB9-BFA60AC1FE60}"/>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Tree>
    <p:extLst>
      <p:ext uri="{BB962C8B-B14F-4D97-AF65-F5344CB8AC3E}">
        <p14:creationId xmlns:p14="http://schemas.microsoft.com/office/powerpoint/2010/main" val="12189516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5" name="TextBox 4">
            <a:extLst>
              <a:ext uri="{FF2B5EF4-FFF2-40B4-BE49-F238E27FC236}">
                <a16:creationId xmlns:a16="http://schemas.microsoft.com/office/drawing/2014/main" id="{25A76DCD-1D3F-F787-C4C9-4659F8034890}"/>
              </a:ext>
            </a:extLst>
          </p:cNvPr>
          <p:cNvSpPr txBox="1"/>
          <p:nvPr/>
        </p:nvSpPr>
        <p:spPr>
          <a:xfrm>
            <a:off x="344658" y="2280977"/>
            <a:ext cx="3023575" cy="2554545"/>
          </a:xfrm>
          <a:prstGeom prst="rect">
            <a:avLst/>
          </a:prstGeom>
          <a:noFill/>
        </p:spPr>
        <p:txBody>
          <a:bodyPr wrap="square">
            <a:spAutoFit/>
          </a:bodyPr>
          <a:lstStyle/>
          <a:p>
            <a:r>
              <a:rPr lang="en-GB" sz="3200" dirty="0">
                <a:solidFill>
                  <a:srgbClr val="A3B3CD"/>
                </a:solidFill>
                <a:effectLst/>
                <a:latin typeface=".SF NS"/>
              </a:rPr>
              <a:t>Identify why people agree to a second date during speed dating.</a:t>
            </a:r>
          </a:p>
        </p:txBody>
      </p:sp>
      <p:pic>
        <p:nvPicPr>
          <p:cNvPr id="29" name="Picture 2">
            <a:extLst>
              <a:ext uri="{FF2B5EF4-FFF2-40B4-BE49-F238E27FC236}">
                <a16:creationId xmlns:a16="http://schemas.microsoft.com/office/drawing/2014/main" id="{CAC4F4C6-0DE6-6953-3064-A6D24AB1F5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12891" y="1365210"/>
            <a:ext cx="7317782" cy="4878522"/>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AA2174E5-F6CF-75DD-31C4-AA21756B7527}"/>
              </a:ext>
            </a:extLst>
          </p:cNvPr>
          <p:cNvGrpSpPr/>
          <p:nvPr/>
        </p:nvGrpSpPr>
        <p:grpSpPr>
          <a:xfrm>
            <a:off x="81959" y="-52565"/>
            <a:ext cx="11897967" cy="1047305"/>
            <a:chOff x="81959" y="-52565"/>
            <a:chExt cx="11897967" cy="1047305"/>
          </a:xfrm>
        </p:grpSpPr>
        <p:sp>
          <p:nvSpPr>
            <p:cNvPr id="23" name="Rounded Rectangle 22">
              <a:extLst>
                <a:ext uri="{FF2B5EF4-FFF2-40B4-BE49-F238E27FC236}">
                  <a16:creationId xmlns:a16="http://schemas.microsoft.com/office/drawing/2014/main" id="{0403063B-A916-C83D-B8B8-0B9432564AD3}"/>
                </a:ext>
              </a:extLst>
            </p:cNvPr>
            <p:cNvSpPr/>
            <p:nvPr/>
          </p:nvSpPr>
          <p:spPr>
            <a:xfrm>
              <a:off x="81959" y="307550"/>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b="0" i="0" strike="noStrike" dirty="0">
                  <a:solidFill>
                    <a:schemeClr val="bg1"/>
                  </a:solidFill>
                  <a:effectLst/>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Introduction &amp; Problematic</a:t>
              </a:r>
              <a:endParaRPr lang="en-GB" sz="1300" b="0" i="0" strike="noStrike" dirty="0">
                <a:solidFill>
                  <a:schemeClr val="bg1"/>
                </a:solidFill>
                <a:effectLst/>
                <a:cs typeface="Aldhabi" panose="020F0502020204030204" pitchFamily="34" charset="0"/>
              </a:endParaRPr>
            </a:p>
          </p:txBody>
        </p:sp>
        <p:sp>
          <p:nvSpPr>
            <p:cNvPr id="28" name="Rounded Rectangle 27">
              <a:extLst>
                <a:ext uri="{FF2B5EF4-FFF2-40B4-BE49-F238E27FC236}">
                  <a16:creationId xmlns:a16="http://schemas.microsoft.com/office/drawing/2014/main" id="{4399517C-9B0C-69E9-5498-B3B84EF4B946}"/>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30" name="Rounded Rectangle 29">
              <a:extLst>
                <a:ext uri="{FF2B5EF4-FFF2-40B4-BE49-F238E27FC236}">
                  <a16:creationId xmlns:a16="http://schemas.microsoft.com/office/drawing/2014/main" id="{92440056-B3F7-BA06-C9D9-FA109F701295}"/>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32" name="Rounded Rectangle 31">
              <a:extLst>
                <a:ext uri="{FF2B5EF4-FFF2-40B4-BE49-F238E27FC236}">
                  <a16:creationId xmlns:a16="http://schemas.microsoft.com/office/drawing/2014/main" id="{55D9AEFE-AD4F-4BEC-EA3B-4C4E7DDBB7C4}"/>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33" name="Rounded Rectangle 32">
              <a:extLst>
                <a:ext uri="{FF2B5EF4-FFF2-40B4-BE49-F238E27FC236}">
                  <a16:creationId xmlns:a16="http://schemas.microsoft.com/office/drawing/2014/main" id="{49DBA76B-BE7D-05BB-CDA6-881AB1A0E2D5}"/>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34" name="Rounded Rectangle 33">
              <a:extLst>
                <a:ext uri="{FF2B5EF4-FFF2-40B4-BE49-F238E27FC236}">
                  <a16:creationId xmlns:a16="http://schemas.microsoft.com/office/drawing/2014/main" id="{2A929B67-BC0C-773D-DFBB-5411D8129C76}"/>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35" name="Rounded Rectangle 34">
              <a:extLst>
                <a:ext uri="{FF2B5EF4-FFF2-40B4-BE49-F238E27FC236}">
                  <a16:creationId xmlns:a16="http://schemas.microsoft.com/office/drawing/2014/main" id="{F818681C-4F91-064E-F053-3A9382704C27}"/>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10"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36" name="Right Brace 35">
              <a:extLst>
                <a:ext uri="{FF2B5EF4-FFF2-40B4-BE49-F238E27FC236}">
                  <a16:creationId xmlns:a16="http://schemas.microsoft.com/office/drawing/2014/main" id="{0CB1040F-9C06-4A90-AC1F-B5AE95E8CFE9}"/>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37" name="TextBox 36">
              <a:extLst>
                <a:ext uri="{FF2B5EF4-FFF2-40B4-BE49-F238E27FC236}">
                  <a16:creationId xmlns:a16="http://schemas.microsoft.com/office/drawing/2014/main" id="{317428CF-34F8-B3B8-F92A-B02B56B9CA06}"/>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Tree>
    <p:extLst>
      <p:ext uri="{BB962C8B-B14F-4D97-AF65-F5344CB8AC3E}">
        <p14:creationId xmlns:p14="http://schemas.microsoft.com/office/powerpoint/2010/main" val="2343184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grpSp>
        <p:nvGrpSpPr>
          <p:cNvPr id="36" name="Group 35">
            <a:extLst>
              <a:ext uri="{FF2B5EF4-FFF2-40B4-BE49-F238E27FC236}">
                <a16:creationId xmlns:a16="http://schemas.microsoft.com/office/drawing/2014/main" id="{D7A17DEE-A6F6-CB34-B25C-49BEC94D72E6}"/>
              </a:ext>
            </a:extLst>
          </p:cNvPr>
          <p:cNvGrpSpPr/>
          <p:nvPr/>
        </p:nvGrpSpPr>
        <p:grpSpPr>
          <a:xfrm>
            <a:off x="81959" y="-52565"/>
            <a:ext cx="11897967" cy="1047305"/>
            <a:chOff x="81959" y="-52565"/>
            <a:chExt cx="11897967" cy="1047305"/>
          </a:xfrm>
        </p:grpSpPr>
        <p:sp>
          <p:nvSpPr>
            <p:cNvPr id="8" name="Rounded Rectangle 7">
              <a:extLst>
                <a:ext uri="{FF2B5EF4-FFF2-40B4-BE49-F238E27FC236}">
                  <a16:creationId xmlns:a16="http://schemas.microsoft.com/office/drawing/2014/main" id="{E3D0D92B-D119-1418-C0D0-32A630F05F23}"/>
                </a:ext>
              </a:extLst>
            </p:cNvPr>
            <p:cNvSpPr/>
            <p:nvPr/>
          </p:nvSpPr>
          <p:spPr>
            <a:xfrm>
              <a:off x="81959" y="307550"/>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b="0" i="0" strike="noStrike" dirty="0">
                  <a:solidFill>
                    <a:schemeClr val="bg1"/>
                  </a:solidFill>
                  <a:effectLst/>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&amp; Problematic</a:t>
              </a:r>
              <a:endParaRPr lang="en-GB" sz="1300" b="0" i="0" strike="noStrike" dirty="0">
                <a:solidFill>
                  <a:schemeClr val="bg1"/>
                </a:solidFill>
                <a:effectLst/>
                <a:cs typeface="Aldhabi" panose="020F0502020204030204" pitchFamily="34" charset="0"/>
              </a:endParaRPr>
            </a:p>
          </p:txBody>
        </p:sp>
        <p:sp>
          <p:nvSpPr>
            <p:cNvPr id="12" name="Rounded Rectangle 11">
              <a:extLst>
                <a:ext uri="{FF2B5EF4-FFF2-40B4-BE49-F238E27FC236}">
                  <a16:creationId xmlns:a16="http://schemas.microsoft.com/office/drawing/2014/main" id="{98ACC60A-203D-13EC-323A-CE23CDFE0F8D}"/>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7" name="Rounded Rectangle 16">
              <a:extLst>
                <a:ext uri="{FF2B5EF4-FFF2-40B4-BE49-F238E27FC236}">
                  <a16:creationId xmlns:a16="http://schemas.microsoft.com/office/drawing/2014/main" id="{CD5368EF-CBB4-D007-F492-8D803BB59752}"/>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7D4B1264-0B59-D0C6-70EC-32F85D682631}"/>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B173FE86-877F-7EFC-5E4A-11233FC6419D}"/>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2" name="Rounded Rectangle 21">
              <a:extLst>
                <a:ext uri="{FF2B5EF4-FFF2-40B4-BE49-F238E27FC236}">
                  <a16:creationId xmlns:a16="http://schemas.microsoft.com/office/drawing/2014/main" id="{97D2FAC2-14EB-8764-A8E4-880FA6782066}"/>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33" name="Rounded Rectangle 32">
              <a:extLst>
                <a:ext uri="{FF2B5EF4-FFF2-40B4-BE49-F238E27FC236}">
                  <a16:creationId xmlns:a16="http://schemas.microsoft.com/office/drawing/2014/main" id="{E6BF19A1-F7E8-FD1D-E572-5A0991A153B6}"/>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34" name="Right Brace 33">
              <a:extLst>
                <a:ext uri="{FF2B5EF4-FFF2-40B4-BE49-F238E27FC236}">
                  <a16:creationId xmlns:a16="http://schemas.microsoft.com/office/drawing/2014/main" id="{9B6ECF8D-8289-948E-11FE-05DC35BD7EF8}"/>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35" name="TextBox 34">
              <a:extLst>
                <a:ext uri="{FF2B5EF4-FFF2-40B4-BE49-F238E27FC236}">
                  <a16:creationId xmlns:a16="http://schemas.microsoft.com/office/drawing/2014/main" id="{2AA7D419-ABC3-2804-8DB9-BFA60AC1FE60}"/>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
        <p:nvSpPr>
          <p:cNvPr id="3" name="TextBox 2">
            <a:extLst>
              <a:ext uri="{FF2B5EF4-FFF2-40B4-BE49-F238E27FC236}">
                <a16:creationId xmlns:a16="http://schemas.microsoft.com/office/drawing/2014/main" id="{085E489D-8F2C-E9A3-4BF8-4B205BE34A32}"/>
              </a:ext>
            </a:extLst>
          </p:cNvPr>
          <p:cNvSpPr txBox="1"/>
          <p:nvPr/>
        </p:nvSpPr>
        <p:spPr>
          <a:xfrm>
            <a:off x="367808" y="1287274"/>
            <a:ext cx="10940658" cy="400110"/>
          </a:xfrm>
          <a:prstGeom prst="rect">
            <a:avLst/>
          </a:prstGeom>
          <a:noFill/>
        </p:spPr>
        <p:txBody>
          <a:bodyPr wrap="square">
            <a:spAutoFit/>
          </a:bodyPr>
          <a:lstStyle/>
          <a:p>
            <a:pPr fontAlgn="base"/>
            <a:r>
              <a:rPr lang="en-GB" sz="2000" b="1" dirty="0">
                <a:solidFill>
                  <a:srgbClr val="A3B3CD"/>
                </a:solidFill>
                <a:latin typeface=".SF NS"/>
              </a:rPr>
              <a:t>Experimental speed dating events from 2002-2004</a:t>
            </a:r>
          </a:p>
        </p:txBody>
      </p:sp>
      <p:graphicFrame>
        <p:nvGraphicFramePr>
          <p:cNvPr id="4" name="Diagram 3">
            <a:extLst>
              <a:ext uri="{FF2B5EF4-FFF2-40B4-BE49-F238E27FC236}">
                <a16:creationId xmlns:a16="http://schemas.microsoft.com/office/drawing/2014/main" id="{89EB5E2D-2178-A664-B12D-0E70F0A99190}"/>
              </a:ext>
            </a:extLst>
          </p:cNvPr>
          <p:cNvGraphicFramePr/>
          <p:nvPr>
            <p:extLst>
              <p:ext uri="{D42A27DB-BD31-4B8C-83A1-F6EECF244321}">
                <p14:modId xmlns:p14="http://schemas.microsoft.com/office/powerpoint/2010/main" val="48274681"/>
              </p:ext>
            </p:extLst>
          </p:nvPr>
        </p:nvGraphicFramePr>
        <p:xfrm>
          <a:off x="645962" y="1730265"/>
          <a:ext cx="11193112" cy="4067561"/>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extLst>
      <p:ext uri="{BB962C8B-B14F-4D97-AF65-F5344CB8AC3E}">
        <p14:creationId xmlns:p14="http://schemas.microsoft.com/office/powerpoint/2010/main" val="994349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dirty="0"/>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2" name="TextBox 1">
            <a:extLst>
              <a:ext uri="{FF2B5EF4-FFF2-40B4-BE49-F238E27FC236}">
                <a16:creationId xmlns:a16="http://schemas.microsoft.com/office/drawing/2014/main" id="{D7F5C858-5440-F2A9-872B-85100B99F9AF}"/>
              </a:ext>
            </a:extLst>
          </p:cNvPr>
          <p:cNvSpPr txBox="1"/>
          <p:nvPr/>
        </p:nvSpPr>
        <p:spPr>
          <a:xfrm>
            <a:off x="367808" y="1287274"/>
            <a:ext cx="10940658" cy="400110"/>
          </a:xfrm>
          <a:prstGeom prst="rect">
            <a:avLst/>
          </a:prstGeom>
          <a:noFill/>
        </p:spPr>
        <p:txBody>
          <a:bodyPr wrap="square">
            <a:spAutoFit/>
          </a:bodyPr>
          <a:lstStyle/>
          <a:p>
            <a:pPr fontAlgn="base"/>
            <a:r>
              <a:rPr lang="en-GB" sz="2000" b="1" dirty="0">
                <a:solidFill>
                  <a:srgbClr val="A3B3CD"/>
                </a:solidFill>
                <a:latin typeface=".SF NS"/>
              </a:rPr>
              <a:t>Each row represents a speed date and shows if either person agreed to a second date.</a:t>
            </a:r>
          </a:p>
        </p:txBody>
      </p:sp>
      <p:cxnSp>
        <p:nvCxnSpPr>
          <p:cNvPr id="5" name="Straight Connector 4">
            <a:extLst>
              <a:ext uri="{FF2B5EF4-FFF2-40B4-BE49-F238E27FC236}">
                <a16:creationId xmlns:a16="http://schemas.microsoft.com/office/drawing/2014/main" id="{311C9453-C943-CABF-039E-A8691AEF3F1A}"/>
              </a:ext>
            </a:extLst>
          </p:cNvPr>
          <p:cNvCxnSpPr>
            <a:cxnSpLocks/>
          </p:cNvCxnSpPr>
          <p:nvPr/>
        </p:nvCxnSpPr>
        <p:spPr>
          <a:xfrm>
            <a:off x="6051920" y="1904274"/>
            <a:ext cx="0" cy="4953726"/>
          </a:xfrm>
          <a:prstGeom prst="line">
            <a:avLst/>
          </a:prstGeom>
          <a:ln w="63500">
            <a:solidFill>
              <a:srgbClr val="A3B3CD"/>
            </a:solidFill>
          </a:ln>
        </p:spPr>
        <p:style>
          <a:lnRef idx="2">
            <a:schemeClr val="accent1"/>
          </a:lnRef>
          <a:fillRef idx="0">
            <a:schemeClr val="accent1"/>
          </a:fillRef>
          <a:effectRef idx="1">
            <a:schemeClr val="accent1"/>
          </a:effectRef>
          <a:fontRef idx="minor">
            <a:schemeClr val="tx1"/>
          </a:fontRef>
        </p:style>
      </p:cxnSp>
      <p:graphicFrame>
        <p:nvGraphicFramePr>
          <p:cNvPr id="10" name="Diagram 9">
            <a:extLst>
              <a:ext uri="{FF2B5EF4-FFF2-40B4-BE49-F238E27FC236}">
                <a16:creationId xmlns:a16="http://schemas.microsoft.com/office/drawing/2014/main" id="{6FDDFC28-7139-E54F-C3B8-D03318E3A233}"/>
              </a:ext>
            </a:extLst>
          </p:cNvPr>
          <p:cNvGraphicFramePr/>
          <p:nvPr>
            <p:extLst>
              <p:ext uri="{D42A27DB-BD31-4B8C-83A1-F6EECF244321}">
                <p14:modId xmlns:p14="http://schemas.microsoft.com/office/powerpoint/2010/main" val="2166701370"/>
              </p:ext>
            </p:extLst>
          </p:nvPr>
        </p:nvGraphicFramePr>
        <p:xfrm>
          <a:off x="81959" y="2221010"/>
          <a:ext cx="5971602" cy="39854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3" name="Diagram 12">
            <a:extLst>
              <a:ext uri="{FF2B5EF4-FFF2-40B4-BE49-F238E27FC236}">
                <a16:creationId xmlns:a16="http://schemas.microsoft.com/office/drawing/2014/main" id="{6886815C-765F-1BA7-62E6-103405BEA11E}"/>
              </a:ext>
            </a:extLst>
          </p:cNvPr>
          <p:cNvGraphicFramePr/>
          <p:nvPr>
            <p:extLst>
              <p:ext uri="{D42A27DB-BD31-4B8C-83A1-F6EECF244321}">
                <p14:modId xmlns:p14="http://schemas.microsoft.com/office/powerpoint/2010/main" val="2594043540"/>
              </p:ext>
            </p:extLst>
          </p:nvPr>
        </p:nvGraphicFramePr>
        <p:xfrm>
          <a:off x="6092142" y="2221010"/>
          <a:ext cx="5971602" cy="3985442"/>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37" name="Group 36">
            <a:extLst>
              <a:ext uri="{FF2B5EF4-FFF2-40B4-BE49-F238E27FC236}">
                <a16:creationId xmlns:a16="http://schemas.microsoft.com/office/drawing/2014/main" id="{9EBAE42B-B994-0DB1-5EF7-EBAD347425AC}"/>
              </a:ext>
            </a:extLst>
          </p:cNvPr>
          <p:cNvGrpSpPr/>
          <p:nvPr/>
        </p:nvGrpSpPr>
        <p:grpSpPr>
          <a:xfrm>
            <a:off x="81959" y="-52565"/>
            <a:ext cx="11897967" cy="1047305"/>
            <a:chOff x="81959" y="-52565"/>
            <a:chExt cx="11897967" cy="1047305"/>
          </a:xfrm>
        </p:grpSpPr>
        <p:sp>
          <p:nvSpPr>
            <p:cNvPr id="38" name="Rounded Rectangle 37">
              <a:extLst>
                <a:ext uri="{FF2B5EF4-FFF2-40B4-BE49-F238E27FC236}">
                  <a16:creationId xmlns:a16="http://schemas.microsoft.com/office/drawing/2014/main" id="{6575F701-6598-1C92-4C0A-D93E82F9E0FE}"/>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1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1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39" name="Rounded Rectangle 38">
              <a:extLst>
                <a:ext uri="{FF2B5EF4-FFF2-40B4-BE49-F238E27FC236}">
                  <a16:creationId xmlns:a16="http://schemas.microsoft.com/office/drawing/2014/main" id="{3B37FF9C-8033-A096-E812-3F9E8BC6A41D}"/>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1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40" name="Rounded Rectangle 39">
              <a:extLst>
                <a:ext uri="{FF2B5EF4-FFF2-40B4-BE49-F238E27FC236}">
                  <a16:creationId xmlns:a16="http://schemas.microsoft.com/office/drawing/2014/main" id="{23CB6B82-CFCC-D6FC-937A-177AF8EAC898}"/>
                </a:ext>
              </a:extLst>
            </p:cNvPr>
            <p:cNvSpPr/>
            <p:nvPr/>
          </p:nvSpPr>
          <p:spPr>
            <a:xfrm>
              <a:off x="1791472"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1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41" name="Rounded Rectangle 40">
              <a:extLst>
                <a:ext uri="{FF2B5EF4-FFF2-40B4-BE49-F238E27FC236}">
                  <a16:creationId xmlns:a16="http://schemas.microsoft.com/office/drawing/2014/main" id="{2035D46F-2F30-B3B8-D459-69B3FFB32182}"/>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1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42" name="Rounded Rectangle 41">
              <a:extLst>
                <a:ext uri="{FF2B5EF4-FFF2-40B4-BE49-F238E27FC236}">
                  <a16:creationId xmlns:a16="http://schemas.microsoft.com/office/drawing/2014/main" id="{7539BE34-1C07-5597-0997-71755FF6AE3E}"/>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1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43" name="Rounded Rectangle 42">
              <a:extLst>
                <a:ext uri="{FF2B5EF4-FFF2-40B4-BE49-F238E27FC236}">
                  <a16:creationId xmlns:a16="http://schemas.microsoft.com/office/drawing/2014/main" id="{DE020A2C-4721-1193-2A96-63B47FD67554}"/>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1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44" name="Rounded Rectangle 43">
              <a:extLst>
                <a:ext uri="{FF2B5EF4-FFF2-40B4-BE49-F238E27FC236}">
                  <a16:creationId xmlns:a16="http://schemas.microsoft.com/office/drawing/2014/main" id="{A7A24088-BCDB-E04C-7EB8-78E9DF47D4FF}"/>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1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45" name="Right Brace 44">
              <a:extLst>
                <a:ext uri="{FF2B5EF4-FFF2-40B4-BE49-F238E27FC236}">
                  <a16:creationId xmlns:a16="http://schemas.microsoft.com/office/drawing/2014/main" id="{42AEAD43-72E4-FBF3-FC5C-EDE250B73D45}"/>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46" name="TextBox 45">
              <a:extLst>
                <a:ext uri="{FF2B5EF4-FFF2-40B4-BE49-F238E27FC236}">
                  <a16:creationId xmlns:a16="http://schemas.microsoft.com/office/drawing/2014/main" id="{D2BC9EC2-2B88-2A79-96C6-BB9517559210}"/>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Tree>
    <p:extLst>
      <p:ext uri="{BB962C8B-B14F-4D97-AF65-F5344CB8AC3E}">
        <p14:creationId xmlns:p14="http://schemas.microsoft.com/office/powerpoint/2010/main" val="38802636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2" name="TextBox 1">
            <a:extLst>
              <a:ext uri="{FF2B5EF4-FFF2-40B4-BE49-F238E27FC236}">
                <a16:creationId xmlns:a16="http://schemas.microsoft.com/office/drawing/2014/main" id="{D7F5C858-5440-F2A9-872B-85100B99F9AF}"/>
              </a:ext>
            </a:extLst>
          </p:cNvPr>
          <p:cNvSpPr txBox="1"/>
          <p:nvPr/>
        </p:nvSpPr>
        <p:spPr>
          <a:xfrm>
            <a:off x="344658" y="1680813"/>
            <a:ext cx="8453731" cy="1384995"/>
          </a:xfrm>
          <a:prstGeom prst="rect">
            <a:avLst/>
          </a:prstGeom>
          <a:noFill/>
        </p:spPr>
        <p:txBody>
          <a:bodyPr wrap="square">
            <a:spAutoFit/>
          </a:bodyPr>
          <a:lstStyle/>
          <a:p>
            <a:pPr fontAlgn="base"/>
            <a:r>
              <a:rPr lang="en-GB" sz="1200" dirty="0">
                <a:solidFill>
                  <a:srgbClr val="A3B3CD"/>
                </a:solidFill>
                <a:latin typeface=".SF NS"/>
              </a:rPr>
              <a:t>Size of your dataset</a:t>
            </a:r>
          </a:p>
          <a:p>
            <a:pPr fontAlgn="base"/>
            <a:r>
              <a:rPr lang="en-GB" sz="1200" dirty="0">
                <a:solidFill>
                  <a:srgbClr val="A3B3CD"/>
                </a:solidFill>
                <a:latin typeface=".SF NS"/>
              </a:rPr>
              <a:t>How many rows</a:t>
            </a:r>
          </a:p>
          <a:p>
            <a:pPr fontAlgn="base"/>
            <a:r>
              <a:rPr lang="en-GB" sz="1200" dirty="0">
                <a:solidFill>
                  <a:srgbClr val="A3B3CD"/>
                </a:solidFill>
                <a:latin typeface=".SF NS"/>
              </a:rPr>
              <a:t>How many columns</a:t>
            </a:r>
          </a:p>
          <a:p>
            <a:pPr fontAlgn="base"/>
            <a:r>
              <a:rPr lang="en-GB" sz="1200" dirty="0">
                <a:solidFill>
                  <a:srgbClr val="A3B3CD"/>
                </a:solidFill>
                <a:latin typeface=".SF NS"/>
              </a:rPr>
              <a:t>Proportions Homme / femmes au global</a:t>
            </a:r>
          </a:p>
          <a:p>
            <a:pPr fontAlgn="base"/>
            <a:r>
              <a:rPr lang="en-GB" sz="1200" dirty="0">
                <a:solidFill>
                  <a:srgbClr val="A3B3CD"/>
                </a:solidFill>
                <a:latin typeface=".SF NS"/>
              </a:rPr>
              <a:t>Proportions Homme / femmes sur les </a:t>
            </a:r>
            <a:r>
              <a:rPr lang="en-GB" sz="1200" dirty="0" err="1">
                <a:solidFill>
                  <a:srgbClr val="A3B3CD"/>
                </a:solidFill>
                <a:latin typeface=".SF NS"/>
              </a:rPr>
              <a:t>lignes</a:t>
            </a:r>
            <a:r>
              <a:rPr lang="en-GB" sz="1200" dirty="0">
                <a:solidFill>
                  <a:srgbClr val="A3B3CD"/>
                </a:solidFill>
                <a:latin typeface=".SF NS"/>
              </a:rPr>
              <a:t> qui </a:t>
            </a:r>
            <a:r>
              <a:rPr lang="en-GB" sz="1200" dirty="0" err="1">
                <a:solidFill>
                  <a:srgbClr val="A3B3CD"/>
                </a:solidFill>
                <a:latin typeface=".SF NS"/>
              </a:rPr>
              <a:t>amènent</a:t>
            </a:r>
            <a:r>
              <a:rPr lang="en-GB" sz="1200" dirty="0">
                <a:solidFill>
                  <a:srgbClr val="A3B3CD"/>
                </a:solidFill>
                <a:latin typeface=".SF NS"/>
              </a:rPr>
              <a:t> à </a:t>
            </a:r>
            <a:r>
              <a:rPr lang="en-GB" sz="1200" dirty="0" err="1">
                <a:solidFill>
                  <a:srgbClr val="A3B3CD"/>
                </a:solidFill>
                <a:latin typeface=".SF NS"/>
              </a:rPr>
              <a:t>une</a:t>
            </a:r>
            <a:r>
              <a:rPr lang="en-GB" sz="1200" dirty="0">
                <a:solidFill>
                  <a:srgbClr val="A3B3CD"/>
                </a:solidFill>
                <a:latin typeface=".SF NS"/>
              </a:rPr>
              <a:t> </a:t>
            </a:r>
            <a:r>
              <a:rPr lang="en-GB" sz="1200" dirty="0" err="1">
                <a:solidFill>
                  <a:srgbClr val="A3B3CD"/>
                </a:solidFill>
                <a:latin typeface=".SF NS"/>
              </a:rPr>
              <a:t>seconde</a:t>
            </a:r>
            <a:r>
              <a:rPr lang="en-GB" sz="1200" dirty="0">
                <a:solidFill>
                  <a:srgbClr val="A3B3CD"/>
                </a:solidFill>
                <a:latin typeface=".SF NS"/>
              </a:rPr>
              <a:t> date, </a:t>
            </a:r>
            <a:r>
              <a:rPr lang="en-GB" sz="1200" dirty="0" err="1">
                <a:solidFill>
                  <a:srgbClr val="A3B3CD"/>
                </a:solidFill>
                <a:latin typeface=".SF NS"/>
              </a:rPr>
              <a:t>filtrer</a:t>
            </a:r>
            <a:r>
              <a:rPr lang="en-GB" sz="1200" dirty="0">
                <a:solidFill>
                  <a:srgbClr val="A3B3CD"/>
                </a:solidFill>
                <a:latin typeface=".SF NS"/>
              </a:rPr>
              <a:t> sur match, 1=yes, 0=no =&gt; </a:t>
            </a:r>
            <a:r>
              <a:rPr lang="en-GB" sz="1200" dirty="0" err="1">
                <a:solidFill>
                  <a:srgbClr val="A3B3CD"/>
                </a:solidFill>
                <a:latin typeface=".SF NS"/>
              </a:rPr>
              <a:t>donc</a:t>
            </a:r>
            <a:r>
              <a:rPr lang="en-GB" sz="1200" dirty="0">
                <a:solidFill>
                  <a:srgbClr val="A3B3CD"/>
                </a:solidFill>
                <a:latin typeface=".SF NS"/>
              </a:rPr>
              <a:t> sur le 1</a:t>
            </a:r>
          </a:p>
          <a:p>
            <a:pPr fontAlgn="base"/>
            <a:endParaRPr lang="en-GB" sz="1200" dirty="0">
              <a:solidFill>
                <a:srgbClr val="A3B3CD"/>
              </a:solidFill>
              <a:latin typeface=".SF NS"/>
            </a:endParaRPr>
          </a:p>
          <a:p>
            <a:pPr fontAlgn="base"/>
            <a:endParaRPr lang="en-GB" sz="1200" dirty="0">
              <a:solidFill>
                <a:srgbClr val="A3B3CD"/>
              </a:solidFill>
              <a:latin typeface=".SF NS"/>
            </a:endParaRPr>
          </a:p>
        </p:txBody>
      </p:sp>
      <p:grpSp>
        <p:nvGrpSpPr>
          <p:cNvPr id="20" name="Group 19">
            <a:extLst>
              <a:ext uri="{FF2B5EF4-FFF2-40B4-BE49-F238E27FC236}">
                <a16:creationId xmlns:a16="http://schemas.microsoft.com/office/drawing/2014/main" id="{16E36E72-4F82-028B-717B-67C119826B96}"/>
              </a:ext>
            </a:extLst>
          </p:cNvPr>
          <p:cNvGrpSpPr/>
          <p:nvPr/>
        </p:nvGrpSpPr>
        <p:grpSpPr>
          <a:xfrm>
            <a:off x="81959" y="-52565"/>
            <a:ext cx="11897967" cy="1047305"/>
            <a:chOff x="81959" y="-52565"/>
            <a:chExt cx="11897967" cy="1047305"/>
          </a:xfrm>
        </p:grpSpPr>
        <p:sp>
          <p:nvSpPr>
            <p:cNvPr id="23" name="Rounded Rectangle 22">
              <a:extLst>
                <a:ext uri="{FF2B5EF4-FFF2-40B4-BE49-F238E27FC236}">
                  <a16:creationId xmlns:a16="http://schemas.microsoft.com/office/drawing/2014/main" id="{9D75837E-A48B-59C2-7B0F-03F89D5ADFDF}"/>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28" name="Rounded Rectangle 27">
              <a:extLst>
                <a:ext uri="{FF2B5EF4-FFF2-40B4-BE49-F238E27FC236}">
                  <a16:creationId xmlns:a16="http://schemas.microsoft.com/office/drawing/2014/main" id="{C10EEFCB-46B1-8600-E53E-BC76C784E950}"/>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29" name="Rounded Rectangle 28">
              <a:extLst>
                <a:ext uri="{FF2B5EF4-FFF2-40B4-BE49-F238E27FC236}">
                  <a16:creationId xmlns:a16="http://schemas.microsoft.com/office/drawing/2014/main" id="{F3DA24AA-26C5-7F05-462A-E733CA265AEB}"/>
                </a:ext>
              </a:extLst>
            </p:cNvPr>
            <p:cNvSpPr/>
            <p:nvPr/>
          </p:nvSpPr>
          <p:spPr>
            <a:xfrm>
              <a:off x="1791472"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30" name="Rounded Rectangle 29">
              <a:extLst>
                <a:ext uri="{FF2B5EF4-FFF2-40B4-BE49-F238E27FC236}">
                  <a16:creationId xmlns:a16="http://schemas.microsoft.com/office/drawing/2014/main" id="{7C41E052-DFE2-78C6-59C4-57D527A701BE}"/>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31" name="Rounded Rectangle 30">
              <a:extLst>
                <a:ext uri="{FF2B5EF4-FFF2-40B4-BE49-F238E27FC236}">
                  <a16:creationId xmlns:a16="http://schemas.microsoft.com/office/drawing/2014/main" id="{C7A4EC69-A284-17BC-14F6-33A32FE0D6C7}"/>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32" name="Rounded Rectangle 31">
              <a:extLst>
                <a:ext uri="{FF2B5EF4-FFF2-40B4-BE49-F238E27FC236}">
                  <a16:creationId xmlns:a16="http://schemas.microsoft.com/office/drawing/2014/main" id="{55D4C3A7-8077-DC1F-BED0-65A8F826137E}"/>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33" name="Rounded Rectangle 32">
              <a:extLst>
                <a:ext uri="{FF2B5EF4-FFF2-40B4-BE49-F238E27FC236}">
                  <a16:creationId xmlns:a16="http://schemas.microsoft.com/office/drawing/2014/main" id="{7205934C-AD98-E415-A738-E8EDCCECAE9E}"/>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34" name="Right Brace 33">
              <a:extLst>
                <a:ext uri="{FF2B5EF4-FFF2-40B4-BE49-F238E27FC236}">
                  <a16:creationId xmlns:a16="http://schemas.microsoft.com/office/drawing/2014/main" id="{16D435AD-404A-152C-BD61-6710B3F06BB2}"/>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35" name="TextBox 34">
              <a:extLst>
                <a:ext uri="{FF2B5EF4-FFF2-40B4-BE49-F238E27FC236}">
                  <a16:creationId xmlns:a16="http://schemas.microsoft.com/office/drawing/2014/main" id="{5CE14390-9777-6AC4-86A6-431E98C0B0B0}"/>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Tree>
    <p:extLst>
      <p:ext uri="{BB962C8B-B14F-4D97-AF65-F5344CB8AC3E}">
        <p14:creationId xmlns:p14="http://schemas.microsoft.com/office/powerpoint/2010/main" val="2899519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8" name="TextBox 7">
            <a:extLst>
              <a:ext uri="{FF2B5EF4-FFF2-40B4-BE49-F238E27FC236}">
                <a16:creationId xmlns:a16="http://schemas.microsoft.com/office/drawing/2014/main" id="{7DDAB1FA-9123-AA4C-B47F-DBA21ED3D39D}"/>
              </a:ext>
            </a:extLst>
          </p:cNvPr>
          <p:cNvSpPr txBox="1"/>
          <p:nvPr/>
        </p:nvSpPr>
        <p:spPr>
          <a:xfrm>
            <a:off x="243069" y="1840904"/>
            <a:ext cx="6111432" cy="276999"/>
          </a:xfrm>
          <a:prstGeom prst="rect">
            <a:avLst/>
          </a:prstGeom>
          <a:noFill/>
        </p:spPr>
        <p:txBody>
          <a:bodyPr wrap="square">
            <a:spAutoFit/>
          </a:bodyPr>
          <a:lstStyle/>
          <a:p>
            <a:pPr fontAlgn="base"/>
            <a:r>
              <a:rPr lang="en-GB" sz="1200" dirty="0" err="1">
                <a:solidFill>
                  <a:srgbClr val="A3B3CD"/>
                </a:solidFill>
                <a:latin typeface=".SF NS"/>
              </a:rPr>
              <a:t>Filtrer</a:t>
            </a:r>
            <a:r>
              <a:rPr lang="en-GB" sz="1200" dirty="0">
                <a:solidFill>
                  <a:srgbClr val="A3B3CD"/>
                </a:solidFill>
                <a:latin typeface=".SF NS"/>
              </a:rPr>
              <a:t> </a:t>
            </a:r>
            <a:r>
              <a:rPr lang="en-GB" sz="1200" dirty="0" err="1">
                <a:solidFill>
                  <a:srgbClr val="A3B3CD"/>
                </a:solidFill>
                <a:latin typeface=".SF NS"/>
              </a:rPr>
              <a:t>uniquement</a:t>
            </a:r>
            <a:r>
              <a:rPr lang="en-GB" sz="1200" dirty="0">
                <a:solidFill>
                  <a:srgbClr val="A3B3CD"/>
                </a:solidFill>
                <a:latin typeface=".SF NS"/>
              </a:rPr>
              <a:t> sur les </a:t>
            </a:r>
            <a:r>
              <a:rPr lang="en-GB" sz="1200" dirty="0" err="1">
                <a:solidFill>
                  <a:srgbClr val="A3B3CD"/>
                </a:solidFill>
                <a:latin typeface=".SF NS"/>
              </a:rPr>
              <a:t>lignes</a:t>
            </a:r>
            <a:r>
              <a:rPr lang="en-GB" sz="1200" dirty="0">
                <a:solidFill>
                  <a:srgbClr val="A3B3CD"/>
                </a:solidFill>
                <a:latin typeface=".SF NS"/>
              </a:rPr>
              <a:t> qui </a:t>
            </a:r>
            <a:r>
              <a:rPr lang="en-GB" sz="1200" dirty="0" err="1">
                <a:solidFill>
                  <a:srgbClr val="A3B3CD"/>
                </a:solidFill>
                <a:latin typeface=".SF NS"/>
              </a:rPr>
              <a:t>amènent</a:t>
            </a:r>
            <a:r>
              <a:rPr lang="en-GB" sz="1200" dirty="0">
                <a:solidFill>
                  <a:srgbClr val="A3B3CD"/>
                </a:solidFill>
                <a:latin typeface=".SF NS"/>
              </a:rPr>
              <a:t> à un second </a:t>
            </a:r>
            <a:r>
              <a:rPr lang="en-GB" sz="1200" dirty="0" err="1">
                <a:solidFill>
                  <a:srgbClr val="A3B3CD"/>
                </a:solidFill>
                <a:latin typeface=".SF NS"/>
              </a:rPr>
              <a:t>rdv</a:t>
            </a:r>
            <a:r>
              <a:rPr lang="en-GB" sz="1200" dirty="0">
                <a:solidFill>
                  <a:srgbClr val="A3B3CD"/>
                </a:solidFill>
                <a:latin typeface=".SF NS"/>
              </a:rPr>
              <a:t> </a:t>
            </a:r>
          </a:p>
        </p:txBody>
      </p:sp>
      <p:grpSp>
        <p:nvGrpSpPr>
          <p:cNvPr id="16" name="Group 15">
            <a:extLst>
              <a:ext uri="{FF2B5EF4-FFF2-40B4-BE49-F238E27FC236}">
                <a16:creationId xmlns:a16="http://schemas.microsoft.com/office/drawing/2014/main" id="{52B8DE7D-2C73-161D-B4BA-0C0BC89F6788}"/>
              </a:ext>
            </a:extLst>
          </p:cNvPr>
          <p:cNvGrpSpPr/>
          <p:nvPr/>
        </p:nvGrpSpPr>
        <p:grpSpPr>
          <a:xfrm>
            <a:off x="81959" y="-52565"/>
            <a:ext cx="11897967" cy="1047305"/>
            <a:chOff x="81959" y="-52565"/>
            <a:chExt cx="11897967" cy="1047305"/>
          </a:xfrm>
        </p:grpSpPr>
        <p:sp>
          <p:nvSpPr>
            <p:cNvPr id="17" name="Rounded Rectangle 16">
              <a:extLst>
                <a:ext uri="{FF2B5EF4-FFF2-40B4-BE49-F238E27FC236}">
                  <a16:creationId xmlns:a16="http://schemas.microsoft.com/office/drawing/2014/main" id="{928D28B4-3CB4-440F-E9CA-0083B65DD40C}"/>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18" name="Rounded Rectangle 17">
              <a:extLst>
                <a:ext uri="{FF2B5EF4-FFF2-40B4-BE49-F238E27FC236}">
                  <a16:creationId xmlns:a16="http://schemas.microsoft.com/office/drawing/2014/main" id="{926366C0-97F3-1A3E-BB64-8473419999FB}"/>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19" name="Rounded Rectangle 18">
              <a:extLst>
                <a:ext uri="{FF2B5EF4-FFF2-40B4-BE49-F238E27FC236}">
                  <a16:creationId xmlns:a16="http://schemas.microsoft.com/office/drawing/2014/main" id="{4AAEA7CE-CEDA-D853-3E49-C888401FE26D}"/>
                </a:ext>
              </a:extLst>
            </p:cNvPr>
            <p:cNvSpPr/>
            <p:nvPr/>
          </p:nvSpPr>
          <p:spPr>
            <a:xfrm>
              <a:off x="1791472"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20" name="Rounded Rectangle 19">
              <a:extLst>
                <a:ext uri="{FF2B5EF4-FFF2-40B4-BE49-F238E27FC236}">
                  <a16:creationId xmlns:a16="http://schemas.microsoft.com/office/drawing/2014/main" id="{25ADE2FC-90EE-12D6-DF91-E0584C0EE79E}"/>
                </a:ext>
              </a:extLst>
            </p:cNvPr>
            <p:cNvSpPr/>
            <p:nvPr/>
          </p:nvSpPr>
          <p:spPr>
            <a:xfrm>
              <a:off x="3500985"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21" name="Rounded Rectangle 20">
              <a:extLst>
                <a:ext uri="{FF2B5EF4-FFF2-40B4-BE49-F238E27FC236}">
                  <a16:creationId xmlns:a16="http://schemas.microsoft.com/office/drawing/2014/main" id="{A1BF99D5-1F2B-87E6-3D3C-4F2C9CD2BF70}"/>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22" name="Rounded Rectangle 21">
              <a:extLst>
                <a:ext uri="{FF2B5EF4-FFF2-40B4-BE49-F238E27FC236}">
                  <a16:creationId xmlns:a16="http://schemas.microsoft.com/office/drawing/2014/main" id="{00DC7A33-8F88-6E6A-86A0-DC6E76712F6E}"/>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23" name="Rounded Rectangle 22">
              <a:extLst>
                <a:ext uri="{FF2B5EF4-FFF2-40B4-BE49-F238E27FC236}">
                  <a16:creationId xmlns:a16="http://schemas.microsoft.com/office/drawing/2014/main" id="{8BA3A14C-B04C-128E-CBB9-2CFD100B82C0}"/>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28" name="Right Brace 27">
              <a:extLst>
                <a:ext uri="{FF2B5EF4-FFF2-40B4-BE49-F238E27FC236}">
                  <a16:creationId xmlns:a16="http://schemas.microsoft.com/office/drawing/2014/main" id="{06ECD38A-19EF-0160-5C3E-8B572B322946}"/>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29" name="TextBox 28">
              <a:extLst>
                <a:ext uri="{FF2B5EF4-FFF2-40B4-BE49-F238E27FC236}">
                  <a16:creationId xmlns:a16="http://schemas.microsoft.com/office/drawing/2014/main" id="{F32804D8-FD7D-1EE2-BBF4-F188FC56A4FF}"/>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Tree>
    <p:extLst>
      <p:ext uri="{BB962C8B-B14F-4D97-AF65-F5344CB8AC3E}">
        <p14:creationId xmlns:p14="http://schemas.microsoft.com/office/powerpoint/2010/main" val="30131259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6B8A6DA-A1B0-05ED-2839-7B24D4FCC108}"/>
              </a:ext>
            </a:extLst>
          </p:cNvPr>
          <p:cNvSpPr/>
          <p:nvPr/>
        </p:nvSpPr>
        <p:spPr>
          <a:xfrm>
            <a:off x="0" y="1060174"/>
            <a:ext cx="12192000" cy="5797826"/>
          </a:xfrm>
          <a:prstGeom prst="rect">
            <a:avLst/>
          </a:prstGeom>
          <a:solidFill>
            <a:srgbClr val="F0F3F6"/>
          </a:solidFill>
          <a:ln>
            <a:solidFill>
              <a:srgbClr val="F0F2F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H"/>
          </a:p>
        </p:txBody>
      </p:sp>
      <p:grpSp>
        <p:nvGrpSpPr>
          <p:cNvPr id="24" name="Group 23">
            <a:extLst>
              <a:ext uri="{FF2B5EF4-FFF2-40B4-BE49-F238E27FC236}">
                <a16:creationId xmlns:a16="http://schemas.microsoft.com/office/drawing/2014/main" id="{DE2C5D20-3236-08A6-1937-B797E2D04110}"/>
              </a:ext>
            </a:extLst>
          </p:cNvPr>
          <p:cNvGrpSpPr/>
          <p:nvPr/>
        </p:nvGrpSpPr>
        <p:grpSpPr>
          <a:xfrm>
            <a:off x="11148320" y="6392587"/>
            <a:ext cx="763658" cy="313013"/>
            <a:chOff x="11148320" y="6392587"/>
            <a:chExt cx="763658" cy="313013"/>
          </a:xfrm>
        </p:grpSpPr>
        <p:pic>
          <p:nvPicPr>
            <p:cNvPr id="25" name="Picture 24" descr="A blue circle with two lines&#10;&#10;Description automatically generated">
              <a:extLst>
                <a:ext uri="{FF2B5EF4-FFF2-40B4-BE49-F238E27FC236}">
                  <a16:creationId xmlns:a16="http://schemas.microsoft.com/office/drawing/2014/main" id="{F779D22A-F2A9-CBAB-022D-AC3334FB71BF}"/>
                </a:ext>
              </a:extLst>
            </p:cNvPr>
            <p:cNvPicPr>
              <a:picLocks noChangeAspect="1"/>
            </p:cNvPicPr>
            <p:nvPr/>
          </p:nvPicPr>
          <p:blipFill>
            <a:blip r:embed="rId2"/>
            <a:stretch>
              <a:fillRect/>
            </a:stretch>
          </p:blipFill>
          <p:spPr>
            <a:xfrm>
              <a:off x="11392730" y="6442765"/>
              <a:ext cx="241928" cy="262835"/>
            </a:xfrm>
            <a:prstGeom prst="rect">
              <a:avLst/>
            </a:prstGeom>
          </p:spPr>
        </p:pic>
        <p:sp>
          <p:nvSpPr>
            <p:cNvPr id="26" name="TextBox 25">
              <a:extLst>
                <a:ext uri="{FF2B5EF4-FFF2-40B4-BE49-F238E27FC236}">
                  <a16:creationId xmlns:a16="http://schemas.microsoft.com/office/drawing/2014/main" id="{07D0D39F-52F7-38BF-8D2D-1C76358524E6}"/>
                </a:ext>
              </a:extLst>
            </p:cNvPr>
            <p:cNvSpPr txBox="1"/>
            <p:nvPr/>
          </p:nvSpPr>
          <p:spPr>
            <a:xfrm>
              <a:off x="11148320" y="6392587"/>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sp>
          <p:nvSpPr>
            <p:cNvPr id="27" name="TextBox 26">
              <a:extLst>
                <a:ext uri="{FF2B5EF4-FFF2-40B4-BE49-F238E27FC236}">
                  <a16:creationId xmlns:a16="http://schemas.microsoft.com/office/drawing/2014/main" id="{8B877BF2-EDEE-B4F8-B386-464862FA2911}"/>
                </a:ext>
              </a:extLst>
            </p:cNvPr>
            <p:cNvSpPr txBox="1"/>
            <p:nvPr/>
          </p:nvSpPr>
          <p:spPr>
            <a:xfrm>
              <a:off x="11612864" y="6395853"/>
              <a:ext cx="299114" cy="286509"/>
            </a:xfrm>
            <a:prstGeom prst="rect">
              <a:avLst/>
            </a:prstGeom>
            <a:noFill/>
          </p:spPr>
          <p:txBody>
            <a:bodyPr wrap="square">
              <a:spAutoFit/>
            </a:bodyPr>
            <a:lstStyle/>
            <a:p>
              <a:pPr fontAlgn="base"/>
              <a:r>
                <a:rPr lang="en-GB" sz="1200" b="0" i="0" u="none" strike="noStrike" dirty="0">
                  <a:solidFill>
                    <a:srgbClr val="505965"/>
                  </a:solidFill>
                  <a:effectLst/>
                  <a:cs typeface="Aldhabi" panose="020F0502020204030204" pitchFamily="34" charset="0"/>
                </a:rPr>
                <a:t>X</a:t>
              </a:r>
            </a:p>
          </p:txBody>
        </p:sp>
      </p:grpSp>
      <p:sp>
        <p:nvSpPr>
          <p:cNvPr id="38" name="TextBox 37">
            <a:extLst>
              <a:ext uri="{FF2B5EF4-FFF2-40B4-BE49-F238E27FC236}">
                <a16:creationId xmlns:a16="http://schemas.microsoft.com/office/drawing/2014/main" id="{D658F1D0-20C0-8115-2BF4-C8ACE490B15D}"/>
              </a:ext>
            </a:extLst>
          </p:cNvPr>
          <p:cNvSpPr txBox="1"/>
          <p:nvPr/>
        </p:nvSpPr>
        <p:spPr>
          <a:xfrm>
            <a:off x="376293" y="1942590"/>
            <a:ext cx="10838554" cy="830997"/>
          </a:xfrm>
          <a:prstGeom prst="rect">
            <a:avLst/>
          </a:prstGeom>
          <a:noFill/>
        </p:spPr>
        <p:txBody>
          <a:bodyPr wrap="square">
            <a:spAutoFit/>
          </a:bodyPr>
          <a:lstStyle/>
          <a:p>
            <a:pPr fontAlgn="base"/>
            <a:r>
              <a:rPr lang="en-GB" sz="1200" dirty="0">
                <a:solidFill>
                  <a:srgbClr val="A3B3CD"/>
                </a:solidFill>
                <a:latin typeface=".SF NS"/>
              </a:rPr>
              <a:t># University: </a:t>
            </a:r>
            <a:r>
              <a:rPr lang="en-GB" sz="1200" dirty="0" err="1">
                <a:solidFill>
                  <a:srgbClr val="A3B3CD"/>
                </a:solidFill>
                <a:latin typeface=".SF NS"/>
              </a:rPr>
              <a:t>Undergra</a:t>
            </a:r>
            <a:r>
              <a:rPr lang="en-GB" sz="1200" dirty="0">
                <a:solidFill>
                  <a:srgbClr val="A3B3CD"/>
                </a:solidFill>
                <a:latin typeface=".SF NS"/>
              </a:rPr>
              <a:t>: 3464 blank cells sur 8378 =&gt; à </a:t>
            </a:r>
            <a:r>
              <a:rPr lang="en-GB" sz="1200" dirty="0" err="1">
                <a:solidFill>
                  <a:srgbClr val="A3B3CD"/>
                </a:solidFill>
                <a:latin typeface=".SF NS"/>
              </a:rPr>
              <a:t>remplacer</a:t>
            </a:r>
            <a:r>
              <a:rPr lang="en-GB" sz="1200" dirty="0">
                <a:solidFill>
                  <a:srgbClr val="A3B3CD"/>
                </a:solidFill>
                <a:latin typeface=".SF NS"/>
              </a:rPr>
              <a:t> par N/A</a:t>
            </a:r>
          </a:p>
          <a:p>
            <a:pPr fontAlgn="base"/>
            <a:r>
              <a:rPr lang="en-GB" sz="1200" dirty="0">
                <a:solidFill>
                  <a:srgbClr val="A3B3CD"/>
                </a:solidFill>
                <a:latin typeface=".SF NS"/>
              </a:rPr>
              <a:t># Median SAT: </a:t>
            </a:r>
            <a:r>
              <a:rPr lang="en-GB" sz="1200" dirty="0" err="1">
                <a:solidFill>
                  <a:srgbClr val="A3B3CD"/>
                </a:solidFill>
                <a:latin typeface=".SF NS"/>
              </a:rPr>
              <a:t>mn_sat</a:t>
            </a:r>
            <a:r>
              <a:rPr lang="en-GB" sz="1200" dirty="0">
                <a:solidFill>
                  <a:srgbClr val="A3B3CD"/>
                </a:solidFill>
                <a:latin typeface=".SF NS"/>
              </a:rPr>
              <a:t>: </a:t>
            </a:r>
            <a:r>
              <a:rPr lang="en-GB" sz="1200" dirty="0" err="1">
                <a:solidFill>
                  <a:srgbClr val="A3B3CD"/>
                </a:solidFill>
                <a:latin typeface=".SF NS"/>
              </a:rPr>
              <a:t>relié</a:t>
            </a:r>
            <a:r>
              <a:rPr lang="en-GB" sz="1200" dirty="0">
                <a:solidFill>
                  <a:srgbClr val="A3B3CD"/>
                </a:solidFill>
                <a:latin typeface=".SF NS"/>
              </a:rPr>
              <a:t> à l </a:t>
            </a:r>
            <a:r>
              <a:rPr lang="en-GB" sz="1200" dirty="0" err="1">
                <a:solidFill>
                  <a:srgbClr val="A3B3CD"/>
                </a:solidFill>
                <a:latin typeface=".SF NS"/>
              </a:rPr>
              <a:t>université</a:t>
            </a:r>
            <a:r>
              <a:rPr lang="en-GB" sz="1200" dirty="0">
                <a:solidFill>
                  <a:srgbClr val="A3B3CD"/>
                </a:solidFill>
                <a:latin typeface=".SF NS"/>
              </a:rPr>
              <a:t>, on ne </a:t>
            </a:r>
            <a:r>
              <a:rPr lang="en-GB" sz="1200" dirty="0" err="1">
                <a:solidFill>
                  <a:srgbClr val="A3B3CD"/>
                </a:solidFill>
                <a:latin typeface=".SF NS"/>
              </a:rPr>
              <a:t>peut</a:t>
            </a:r>
            <a:r>
              <a:rPr lang="en-GB" sz="1200" dirty="0">
                <a:solidFill>
                  <a:srgbClr val="A3B3CD"/>
                </a:solidFill>
                <a:latin typeface=".SF NS"/>
              </a:rPr>
              <a:t> pas </a:t>
            </a:r>
            <a:r>
              <a:rPr lang="en-GB" sz="1200" dirty="0" err="1">
                <a:solidFill>
                  <a:srgbClr val="A3B3CD"/>
                </a:solidFill>
                <a:latin typeface=".SF NS"/>
              </a:rPr>
              <a:t>inventer</a:t>
            </a:r>
            <a:r>
              <a:rPr lang="en-GB" sz="1200" dirty="0">
                <a:solidFill>
                  <a:srgbClr val="A3B3CD"/>
                </a:solidFill>
                <a:latin typeface=".SF NS"/>
              </a:rPr>
              <a:t> </a:t>
            </a:r>
            <a:r>
              <a:rPr lang="en-GB" sz="1200" dirty="0" err="1">
                <a:solidFill>
                  <a:srgbClr val="A3B3CD"/>
                </a:solidFill>
                <a:latin typeface=".SF NS"/>
              </a:rPr>
              <a:t>ce</a:t>
            </a:r>
            <a:r>
              <a:rPr lang="en-GB" sz="1200" dirty="0">
                <a:solidFill>
                  <a:srgbClr val="A3B3CD"/>
                </a:solidFill>
                <a:latin typeface=".SF NS"/>
              </a:rPr>
              <a:t> score, </a:t>
            </a:r>
            <a:r>
              <a:rPr lang="en-GB" sz="1200" dirty="0" err="1">
                <a:solidFill>
                  <a:srgbClr val="A3B3CD"/>
                </a:solidFill>
                <a:latin typeface=".SF NS"/>
              </a:rPr>
              <a:t>donc</a:t>
            </a:r>
            <a:r>
              <a:rPr lang="en-GB" sz="1200" dirty="0">
                <a:solidFill>
                  <a:srgbClr val="A3B3CD"/>
                </a:solidFill>
                <a:latin typeface=".SF NS"/>
              </a:rPr>
              <a:t> pas </a:t>
            </a:r>
            <a:r>
              <a:rPr lang="en-GB" sz="1200" dirty="0" err="1">
                <a:solidFill>
                  <a:srgbClr val="A3B3CD"/>
                </a:solidFill>
                <a:latin typeface=".SF NS"/>
              </a:rPr>
              <a:t>besoin</a:t>
            </a:r>
            <a:r>
              <a:rPr lang="en-GB" sz="1200" dirty="0">
                <a:solidFill>
                  <a:srgbClr val="A3B3CD"/>
                </a:solidFill>
                <a:latin typeface=".SF NS"/>
              </a:rPr>
              <a:t> de </a:t>
            </a:r>
            <a:r>
              <a:rPr lang="en-GB" sz="1200" dirty="0" err="1">
                <a:solidFill>
                  <a:srgbClr val="A3B3CD"/>
                </a:solidFill>
                <a:latin typeface=".SF NS"/>
              </a:rPr>
              <a:t>traiter</a:t>
            </a:r>
            <a:r>
              <a:rPr lang="en-GB" sz="1200" dirty="0">
                <a:solidFill>
                  <a:srgbClr val="A3B3CD"/>
                </a:solidFill>
                <a:latin typeface=".SF NS"/>
              </a:rPr>
              <a:t> non plus la cellule </a:t>
            </a:r>
            <a:r>
              <a:rPr lang="en-GB" sz="1200" dirty="0" err="1">
                <a:solidFill>
                  <a:srgbClr val="A3B3CD"/>
                </a:solidFill>
                <a:latin typeface=".SF NS"/>
              </a:rPr>
              <a:t>en</a:t>
            </a:r>
            <a:r>
              <a:rPr lang="en-GB" sz="1200" dirty="0">
                <a:solidFill>
                  <a:srgbClr val="A3B3CD"/>
                </a:solidFill>
                <a:latin typeface=".SF NS"/>
              </a:rPr>
              <a:t> </a:t>
            </a:r>
            <a:r>
              <a:rPr lang="en-GB" sz="1200" dirty="0" err="1">
                <a:solidFill>
                  <a:srgbClr val="A3B3CD"/>
                </a:solidFill>
                <a:latin typeface=".SF NS"/>
              </a:rPr>
              <a:t>enlevant</a:t>
            </a:r>
            <a:r>
              <a:rPr lang="en-GB" sz="1200" dirty="0">
                <a:solidFill>
                  <a:srgbClr val="A3B3CD"/>
                </a:solidFill>
                <a:latin typeface=".SF NS"/>
              </a:rPr>
              <a:t> la virgule #PARTIPRIS</a:t>
            </a:r>
          </a:p>
          <a:p>
            <a:pPr fontAlgn="base"/>
            <a:r>
              <a:rPr lang="en-GB" sz="1200" dirty="0">
                <a:solidFill>
                  <a:srgbClr val="A3B3CD"/>
                </a:solidFill>
                <a:latin typeface=".SF NS"/>
              </a:rPr>
              <a:t># </a:t>
            </a:r>
            <a:r>
              <a:rPr lang="en-GB" sz="1200" dirty="0" err="1">
                <a:solidFill>
                  <a:srgbClr val="A3B3CD"/>
                </a:solidFill>
                <a:latin typeface=".SF NS"/>
              </a:rPr>
              <a:t>pareil</a:t>
            </a:r>
            <a:r>
              <a:rPr lang="en-GB" sz="1200" dirty="0">
                <a:solidFill>
                  <a:srgbClr val="A3B3CD"/>
                </a:solidFill>
                <a:latin typeface=".SF NS"/>
              </a:rPr>
              <a:t> pour les frais de </a:t>
            </a:r>
            <a:r>
              <a:rPr lang="en-GB" sz="1200" dirty="0" err="1">
                <a:solidFill>
                  <a:srgbClr val="A3B3CD"/>
                </a:solidFill>
                <a:latin typeface=".SF NS"/>
              </a:rPr>
              <a:t>scolarité</a:t>
            </a:r>
            <a:r>
              <a:rPr lang="en-GB" sz="1200" dirty="0">
                <a:solidFill>
                  <a:srgbClr val="A3B3CD"/>
                </a:solidFill>
                <a:latin typeface=".SF NS"/>
              </a:rPr>
              <a:t>: tuition</a:t>
            </a:r>
          </a:p>
          <a:p>
            <a:pPr fontAlgn="base"/>
            <a:r>
              <a:rPr lang="en-GB" sz="1200" dirty="0">
                <a:solidFill>
                  <a:srgbClr val="A3B3CD"/>
                </a:solidFill>
                <a:latin typeface=".SF NS"/>
              </a:rPr>
              <a:t># à noter </a:t>
            </a:r>
            <a:r>
              <a:rPr lang="en-GB" sz="1200" dirty="0" err="1">
                <a:solidFill>
                  <a:srgbClr val="A3B3CD"/>
                </a:solidFill>
                <a:latin typeface=".SF NS"/>
              </a:rPr>
              <a:t>qu</a:t>
            </a:r>
            <a:r>
              <a:rPr lang="en-GB" sz="1200" dirty="0">
                <a:solidFill>
                  <a:srgbClr val="A3B3CD"/>
                </a:solidFill>
                <a:latin typeface=".SF NS"/>
              </a:rPr>
              <a:t> il n y a </a:t>
            </a:r>
            <a:r>
              <a:rPr lang="en-GB" sz="1200" dirty="0" err="1">
                <a:solidFill>
                  <a:srgbClr val="A3B3CD"/>
                </a:solidFill>
                <a:latin typeface=".SF NS"/>
              </a:rPr>
              <a:t>aucun</a:t>
            </a:r>
            <a:r>
              <a:rPr lang="en-GB" sz="1200" dirty="0">
                <a:solidFill>
                  <a:srgbClr val="A3B3CD"/>
                </a:solidFill>
                <a:latin typeface=".SF NS"/>
              </a:rPr>
              <a:t> “5” pour la ‘race’ =&gt; “Native American”</a:t>
            </a:r>
          </a:p>
        </p:txBody>
      </p:sp>
      <p:grpSp>
        <p:nvGrpSpPr>
          <p:cNvPr id="42" name="Group 41">
            <a:extLst>
              <a:ext uri="{FF2B5EF4-FFF2-40B4-BE49-F238E27FC236}">
                <a16:creationId xmlns:a16="http://schemas.microsoft.com/office/drawing/2014/main" id="{F1132635-0F8B-471B-B9EE-DC772EC36972}"/>
              </a:ext>
            </a:extLst>
          </p:cNvPr>
          <p:cNvGrpSpPr/>
          <p:nvPr/>
        </p:nvGrpSpPr>
        <p:grpSpPr>
          <a:xfrm>
            <a:off x="81959" y="-52565"/>
            <a:ext cx="11897967" cy="1047305"/>
            <a:chOff x="81959" y="-52565"/>
            <a:chExt cx="11897967" cy="1047305"/>
          </a:xfrm>
        </p:grpSpPr>
        <p:sp>
          <p:nvSpPr>
            <p:cNvPr id="43" name="Rounded Rectangle 42">
              <a:extLst>
                <a:ext uri="{FF2B5EF4-FFF2-40B4-BE49-F238E27FC236}">
                  <a16:creationId xmlns:a16="http://schemas.microsoft.com/office/drawing/2014/main" id="{E35FF340-5425-2F86-3AB3-603884AEB410}"/>
                </a:ext>
              </a:extLst>
            </p:cNvPr>
            <p:cNvSpPr/>
            <p:nvPr/>
          </p:nvSpPr>
          <p:spPr>
            <a:xfrm>
              <a:off x="81959" y="307550"/>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Introduction </a:t>
              </a:r>
              <a:r>
                <a:rPr lang="en-GB" sz="1300">
                  <a:solidFill>
                    <a:schemeClr val="bg1"/>
                  </a:solidFill>
                  <a:cs typeface="Aldhabi" panose="020F0502020204030204" pitchFamily="34" charset="0"/>
                  <a:hlinkClick r:id="rId3" action="ppaction://hlinksldjump">
                    <a:extLst>
                      <a:ext uri="{A12FA001-AC4F-418D-AE19-62706E023703}">
                        <ahyp:hlinkClr xmlns:ahyp="http://schemas.microsoft.com/office/drawing/2018/hyperlinkcolor" val="tx"/>
                      </a:ext>
                    </a:extLst>
                  </a:hlinkClick>
                </a:rPr>
                <a:t>&amp; Problematic</a:t>
              </a:r>
              <a:endParaRPr lang="en-GB" sz="1300" dirty="0">
                <a:solidFill>
                  <a:schemeClr val="bg1"/>
                </a:solidFill>
                <a:cs typeface="Aldhabi" panose="020F0502020204030204" pitchFamily="34" charset="0"/>
              </a:endParaRPr>
            </a:p>
          </p:txBody>
        </p:sp>
        <p:sp>
          <p:nvSpPr>
            <p:cNvPr id="44" name="Rounded Rectangle 43">
              <a:extLst>
                <a:ext uri="{FF2B5EF4-FFF2-40B4-BE49-F238E27FC236}">
                  <a16:creationId xmlns:a16="http://schemas.microsoft.com/office/drawing/2014/main" id="{9A86EBAC-679B-5D80-CEC5-C15761659868}"/>
                </a:ext>
              </a:extLst>
            </p:cNvPr>
            <p:cNvSpPr/>
            <p:nvPr/>
          </p:nvSpPr>
          <p:spPr>
            <a:xfrm>
              <a:off x="6920011"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4" action="ppaction://hlinksldjump">
                    <a:extLst>
                      <a:ext uri="{A12FA001-AC4F-418D-AE19-62706E023703}">
                        <ahyp:hlinkClr xmlns:ahyp="http://schemas.microsoft.com/office/drawing/2018/hyperlinkcolor" val="tx"/>
                      </a:ext>
                    </a:extLst>
                  </a:hlinkClick>
                </a:rPr>
                <a:t>Dataset shape</a:t>
              </a:r>
              <a:endParaRPr lang="en-GB" sz="1300" dirty="0">
                <a:solidFill>
                  <a:schemeClr val="bg1"/>
                </a:solidFill>
                <a:cs typeface="Aldhabi" panose="020F0502020204030204" pitchFamily="34" charset="0"/>
              </a:endParaRPr>
            </a:p>
          </p:txBody>
        </p:sp>
        <p:sp>
          <p:nvSpPr>
            <p:cNvPr id="45" name="Rounded Rectangle 44">
              <a:extLst>
                <a:ext uri="{FF2B5EF4-FFF2-40B4-BE49-F238E27FC236}">
                  <a16:creationId xmlns:a16="http://schemas.microsoft.com/office/drawing/2014/main" id="{435D6449-37A3-6D50-D19D-297421BDCEF5}"/>
                </a:ext>
              </a:extLst>
            </p:cNvPr>
            <p:cNvSpPr/>
            <p:nvPr/>
          </p:nvSpPr>
          <p:spPr>
            <a:xfrm>
              <a:off x="1791472"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5" action="ppaction://hlinksldjump">
                    <a:extLst>
                      <a:ext uri="{A12FA001-AC4F-418D-AE19-62706E023703}">
                        <ahyp:hlinkClr xmlns:ahyp="http://schemas.microsoft.com/office/drawing/2018/hyperlinkcolor" val="tx"/>
                      </a:ext>
                    </a:extLst>
                  </a:hlinkClick>
                </a:rPr>
                <a:t>Dataset observation</a:t>
              </a:r>
              <a:endParaRPr lang="en-GB" sz="1300" dirty="0">
                <a:solidFill>
                  <a:schemeClr val="bg1"/>
                </a:solidFill>
                <a:cs typeface="Aldhabi" panose="020F0502020204030204" pitchFamily="34" charset="0"/>
              </a:endParaRPr>
            </a:p>
          </p:txBody>
        </p:sp>
        <p:sp>
          <p:nvSpPr>
            <p:cNvPr id="46" name="Rounded Rectangle 45">
              <a:extLst>
                <a:ext uri="{FF2B5EF4-FFF2-40B4-BE49-F238E27FC236}">
                  <a16:creationId xmlns:a16="http://schemas.microsoft.com/office/drawing/2014/main" id="{89697755-2C38-4ABC-7ABF-7E217992A434}"/>
                </a:ext>
              </a:extLst>
            </p:cNvPr>
            <p:cNvSpPr/>
            <p:nvPr/>
          </p:nvSpPr>
          <p:spPr>
            <a:xfrm>
              <a:off x="3500985" y="306414"/>
              <a:ext cx="1663213" cy="687190"/>
            </a:xfrm>
            <a:prstGeom prst="roundRect">
              <a:avLst/>
            </a:prstGeom>
            <a:gradFill flip="none" rotWithShape="1">
              <a:gsLst>
                <a:gs pos="0">
                  <a:srgbClr val="FE306F"/>
                </a:gs>
                <a:gs pos="0">
                  <a:srgbClr val="FE306F">
                    <a:lumMod val="93000"/>
                  </a:srgbClr>
                </a:gs>
                <a:gs pos="100000">
                  <a:srgbClr val="FF5C3C"/>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6" action="ppaction://hlinksldjump">
                    <a:extLst>
                      <a:ext uri="{A12FA001-AC4F-418D-AE19-62706E023703}">
                        <ahyp:hlinkClr xmlns:ahyp="http://schemas.microsoft.com/office/drawing/2018/hyperlinkcolor" val="tx"/>
                      </a:ext>
                    </a:extLst>
                  </a:hlinkClick>
                </a:rPr>
                <a:t>Missing values</a:t>
              </a:r>
              <a:endParaRPr lang="en-GB" sz="1300" dirty="0">
                <a:solidFill>
                  <a:schemeClr val="bg1"/>
                </a:solidFill>
                <a:cs typeface="Aldhabi" panose="020F0502020204030204" pitchFamily="34" charset="0"/>
              </a:endParaRPr>
            </a:p>
          </p:txBody>
        </p:sp>
        <p:sp>
          <p:nvSpPr>
            <p:cNvPr id="47" name="Rounded Rectangle 46">
              <a:extLst>
                <a:ext uri="{FF2B5EF4-FFF2-40B4-BE49-F238E27FC236}">
                  <a16:creationId xmlns:a16="http://schemas.microsoft.com/office/drawing/2014/main" id="{C21D8264-20B6-850C-E5FC-0EE8DF58B5E3}"/>
                </a:ext>
              </a:extLst>
            </p:cNvPr>
            <p:cNvSpPr/>
            <p:nvPr/>
          </p:nvSpPr>
          <p:spPr>
            <a:xfrm>
              <a:off x="8629524"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7" action="ppaction://hlinksldjump">
                    <a:extLst>
                      <a:ext uri="{A12FA001-AC4F-418D-AE19-62706E023703}">
                        <ahyp:hlinkClr xmlns:ahyp="http://schemas.microsoft.com/office/drawing/2018/hyperlinkcolor" val="tx"/>
                      </a:ext>
                    </a:extLst>
                  </a:hlinkClick>
                </a:rPr>
                <a:t>Relationship identification</a:t>
              </a:r>
              <a:endParaRPr lang="en-GB" sz="1300" dirty="0">
                <a:solidFill>
                  <a:schemeClr val="bg1"/>
                </a:solidFill>
                <a:cs typeface="Aldhabi" panose="020F0502020204030204" pitchFamily="34" charset="0"/>
              </a:endParaRPr>
            </a:p>
          </p:txBody>
        </p:sp>
        <p:sp>
          <p:nvSpPr>
            <p:cNvPr id="48" name="Rounded Rectangle 47">
              <a:extLst>
                <a:ext uri="{FF2B5EF4-FFF2-40B4-BE49-F238E27FC236}">
                  <a16:creationId xmlns:a16="http://schemas.microsoft.com/office/drawing/2014/main" id="{4F64D33F-C6F6-07B9-69C1-2D94DCB9F1E7}"/>
                </a:ext>
              </a:extLst>
            </p:cNvPr>
            <p:cNvSpPr/>
            <p:nvPr/>
          </p:nvSpPr>
          <p:spPr>
            <a:xfrm>
              <a:off x="10316713"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dirty="0">
                  <a:solidFill>
                    <a:schemeClr val="bg1"/>
                  </a:solidFill>
                  <a:cs typeface="Aldhabi" panose="020F0502020204030204" pitchFamily="34" charset="0"/>
                  <a:hlinkClick r:id="rId8" action="ppaction://hlinksldjump">
                    <a:extLst>
                      <a:ext uri="{A12FA001-AC4F-418D-AE19-62706E023703}">
                        <ahyp:hlinkClr xmlns:ahyp="http://schemas.microsoft.com/office/drawing/2018/hyperlinkcolor" val="tx"/>
                      </a:ext>
                    </a:extLst>
                  </a:hlinkClick>
                </a:rPr>
                <a:t>Business Recommendations &amp; Conclusion</a:t>
              </a:r>
              <a:endParaRPr lang="en-GB" sz="1300" dirty="0">
                <a:solidFill>
                  <a:schemeClr val="bg1"/>
                </a:solidFill>
                <a:cs typeface="Aldhabi" panose="020F0502020204030204" pitchFamily="34" charset="0"/>
              </a:endParaRPr>
            </a:p>
          </p:txBody>
        </p:sp>
        <p:sp>
          <p:nvSpPr>
            <p:cNvPr id="49" name="Rounded Rectangle 48">
              <a:extLst>
                <a:ext uri="{FF2B5EF4-FFF2-40B4-BE49-F238E27FC236}">
                  <a16:creationId xmlns:a16="http://schemas.microsoft.com/office/drawing/2014/main" id="{339A404A-5D1D-A6B5-B1C7-F2B6EA525C28}"/>
                </a:ext>
              </a:extLst>
            </p:cNvPr>
            <p:cNvSpPr/>
            <p:nvPr/>
          </p:nvSpPr>
          <p:spPr>
            <a:xfrm>
              <a:off x="5210498" y="306414"/>
              <a:ext cx="1663213" cy="687190"/>
            </a:xfrm>
            <a:prstGeom prst="roundRect">
              <a:avLst/>
            </a:prstGeom>
            <a:gradFill flip="none" rotWithShape="1">
              <a:gsLst>
                <a:gs pos="0">
                  <a:srgbClr val="FE306F"/>
                </a:gs>
                <a:gs pos="0">
                  <a:srgbClr val="A3B3CD"/>
                </a:gs>
                <a:gs pos="100000">
                  <a:srgbClr val="E9EBEF"/>
                </a:gs>
              </a:gsLst>
              <a:lin ang="21000000" scaled="0"/>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1300">
                  <a:solidFill>
                    <a:schemeClr val="bg1"/>
                  </a:solidFill>
                  <a:cs typeface="Aldhabi" panose="020F0502020204030204" pitchFamily="34" charset="0"/>
                  <a:hlinkClick r:id="rId9" action="ppaction://hlinksldjump">
                    <a:extLst>
                      <a:ext uri="{A12FA001-AC4F-418D-AE19-62706E023703}">
                        <ahyp:hlinkClr xmlns:ahyp="http://schemas.microsoft.com/office/drawing/2018/hyperlinkcolor" val="tx"/>
                      </a:ext>
                    </a:extLst>
                  </a:hlinkClick>
                </a:rPr>
                <a:t>Values Categorization</a:t>
              </a:r>
              <a:endParaRPr lang="en-GB" sz="1300" dirty="0">
                <a:solidFill>
                  <a:schemeClr val="bg1"/>
                </a:solidFill>
                <a:cs typeface="Aldhabi" panose="020F0502020204030204" pitchFamily="34" charset="0"/>
              </a:endParaRPr>
            </a:p>
          </p:txBody>
        </p:sp>
        <p:sp>
          <p:nvSpPr>
            <p:cNvPr id="50" name="Right Brace 49">
              <a:extLst>
                <a:ext uri="{FF2B5EF4-FFF2-40B4-BE49-F238E27FC236}">
                  <a16:creationId xmlns:a16="http://schemas.microsoft.com/office/drawing/2014/main" id="{8119286F-2A49-32DC-9F89-73E5375484E6}"/>
                </a:ext>
              </a:extLst>
            </p:cNvPr>
            <p:cNvSpPr/>
            <p:nvPr/>
          </p:nvSpPr>
          <p:spPr>
            <a:xfrm rot="16200000">
              <a:off x="5937714" y="-2285308"/>
              <a:ext cx="208784" cy="5082239"/>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CH"/>
            </a:p>
          </p:txBody>
        </p:sp>
        <p:sp>
          <p:nvSpPr>
            <p:cNvPr id="51" name="TextBox 50">
              <a:extLst>
                <a:ext uri="{FF2B5EF4-FFF2-40B4-BE49-F238E27FC236}">
                  <a16:creationId xmlns:a16="http://schemas.microsoft.com/office/drawing/2014/main" id="{58C7B21C-BFE1-EF8A-12B2-0734D113B165}"/>
                </a:ext>
              </a:extLst>
            </p:cNvPr>
            <p:cNvSpPr txBox="1"/>
            <p:nvPr/>
          </p:nvSpPr>
          <p:spPr>
            <a:xfrm>
              <a:off x="3038927" y="-52565"/>
              <a:ext cx="6006353" cy="276999"/>
            </a:xfrm>
            <a:prstGeom prst="rect">
              <a:avLst/>
            </a:prstGeom>
            <a:noFill/>
          </p:spPr>
          <p:txBody>
            <a:bodyPr wrap="square">
              <a:spAutoFit/>
            </a:bodyPr>
            <a:lstStyle/>
            <a:p>
              <a:pPr algn="ctr"/>
              <a:r>
                <a:rPr lang="en-GB" sz="1200" b="1" dirty="0" err="1">
                  <a:solidFill>
                    <a:srgbClr val="A3B3CD"/>
                  </a:solidFill>
                  <a:latin typeface=".SF NS"/>
                </a:rPr>
                <a:t>Datacleaning</a:t>
              </a:r>
              <a:r>
                <a:rPr lang="en-GB" sz="1200" b="1" dirty="0">
                  <a:solidFill>
                    <a:srgbClr val="A3B3CD"/>
                  </a:solidFill>
                  <a:latin typeface=".SF NS"/>
                </a:rPr>
                <a:t> &amp; 1</a:t>
              </a:r>
              <a:r>
                <a:rPr lang="en-GB" sz="1200" b="1" baseline="30000" dirty="0">
                  <a:solidFill>
                    <a:srgbClr val="A3B3CD"/>
                  </a:solidFill>
                  <a:latin typeface=".SF NS"/>
                </a:rPr>
                <a:t>st</a:t>
              </a:r>
              <a:r>
                <a:rPr lang="en-GB" sz="1200" b="1" dirty="0">
                  <a:solidFill>
                    <a:srgbClr val="A3B3CD"/>
                  </a:solidFill>
                  <a:latin typeface=".SF NS"/>
                </a:rPr>
                <a:t> analysis</a:t>
              </a:r>
              <a:endParaRPr lang="en-GB" sz="1200" dirty="0">
                <a:solidFill>
                  <a:srgbClr val="A3B3CD"/>
                </a:solidFill>
                <a:effectLst/>
                <a:latin typeface=".SF NS"/>
              </a:endParaRPr>
            </a:p>
          </p:txBody>
        </p:sp>
      </p:grpSp>
    </p:spTree>
    <p:extLst>
      <p:ext uri="{BB962C8B-B14F-4D97-AF65-F5344CB8AC3E}">
        <p14:creationId xmlns:p14="http://schemas.microsoft.com/office/powerpoint/2010/main" val="7898632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444</TotalTime>
  <Words>3205</Words>
  <Application>Microsoft Macintosh PowerPoint</Application>
  <PresentationFormat>Widescreen</PresentationFormat>
  <Paragraphs>753</Paragraphs>
  <Slides>25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.SF NS</vt:lpstr>
      <vt:lpstr>Aldhabi</vt:lpstr>
      <vt:lpstr>Aptos</vt:lpstr>
      <vt:lpstr>Aptos Display</vt:lpstr>
      <vt:lpstr>Arial</vt:lpstr>
      <vt:lpstr>Indeed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Marie-Sophie Chenevier</dc:creator>
  <cp:lastModifiedBy>Marie-Sophie Chenevier</cp:lastModifiedBy>
  <cp:revision>40</cp:revision>
  <dcterms:created xsi:type="dcterms:W3CDTF">2024-09-02T12:11:53Z</dcterms:created>
  <dcterms:modified xsi:type="dcterms:W3CDTF">2024-09-02T19:41:37Z</dcterms:modified>
</cp:coreProperties>
</file>

<file path=docProps/thumbnail.jpeg>
</file>